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80"/>
  </p:handoutMasterIdLst>
  <p:sldIdLst>
    <p:sldId id="289" r:id="rId2"/>
    <p:sldId id="258" r:id="rId3"/>
    <p:sldId id="282" r:id="rId4"/>
    <p:sldId id="260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0" r:id="rId15"/>
    <p:sldId id="361" r:id="rId16"/>
    <p:sldId id="425" r:id="rId17"/>
    <p:sldId id="362" r:id="rId18"/>
    <p:sldId id="364" r:id="rId19"/>
    <p:sldId id="363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426" r:id="rId34"/>
    <p:sldId id="378" r:id="rId35"/>
    <p:sldId id="380" r:id="rId36"/>
    <p:sldId id="379" r:id="rId37"/>
    <p:sldId id="381" r:id="rId38"/>
    <p:sldId id="382" r:id="rId39"/>
    <p:sldId id="383" r:id="rId40"/>
    <p:sldId id="384" r:id="rId41"/>
    <p:sldId id="385" r:id="rId42"/>
    <p:sldId id="386" r:id="rId43"/>
    <p:sldId id="387" r:id="rId44"/>
    <p:sldId id="388" r:id="rId45"/>
    <p:sldId id="389" r:id="rId46"/>
    <p:sldId id="390" r:id="rId47"/>
    <p:sldId id="391" r:id="rId48"/>
    <p:sldId id="392" r:id="rId49"/>
    <p:sldId id="393" r:id="rId50"/>
    <p:sldId id="394" r:id="rId51"/>
    <p:sldId id="395" r:id="rId52"/>
    <p:sldId id="396" r:id="rId53"/>
    <p:sldId id="397" r:id="rId54"/>
    <p:sldId id="398" r:id="rId55"/>
    <p:sldId id="399" r:id="rId56"/>
    <p:sldId id="400" r:id="rId57"/>
    <p:sldId id="401" r:id="rId58"/>
    <p:sldId id="402" r:id="rId59"/>
    <p:sldId id="403" r:id="rId60"/>
    <p:sldId id="404" r:id="rId61"/>
    <p:sldId id="405" r:id="rId62"/>
    <p:sldId id="406" r:id="rId63"/>
    <p:sldId id="407" r:id="rId64"/>
    <p:sldId id="408" r:id="rId65"/>
    <p:sldId id="409" r:id="rId66"/>
    <p:sldId id="410" r:id="rId67"/>
    <p:sldId id="411" r:id="rId68"/>
    <p:sldId id="416" r:id="rId69"/>
    <p:sldId id="413" r:id="rId70"/>
    <p:sldId id="414" r:id="rId71"/>
    <p:sldId id="415" r:id="rId72"/>
    <p:sldId id="417" r:id="rId73"/>
    <p:sldId id="418" r:id="rId74"/>
    <p:sldId id="419" r:id="rId75"/>
    <p:sldId id="420" r:id="rId76"/>
    <p:sldId id="422" r:id="rId77"/>
    <p:sldId id="423" r:id="rId78"/>
    <p:sldId id="424" r:id="rId79"/>
  </p:sldIdLst>
  <p:sldSz cx="9144000" cy="6858000" type="screen4x3"/>
  <p:notesSz cx="6805613" cy="9939338"/>
  <p:embeddedFontLst>
    <p:embeddedFont>
      <p:font typeface="맑은 고딕" pitchFamily="50" charset="-127"/>
      <p:regular r:id="rId81"/>
      <p:bold r:id="rId82"/>
    </p:embeddedFont>
    <p:embeddedFont>
      <p:font typeface="HY견고딕" pitchFamily="18" charset="-127"/>
      <p:regular r:id="rId83"/>
    </p:embeddedFont>
    <p:embeddedFont>
      <p:font typeface="Cambria Math" pitchFamily="18" charset="0"/>
      <p:regular r:id="rId84"/>
    </p:embeddedFont>
    <p:embeddedFont>
      <p:font typeface="나눔손글씨 펜" charset="-127"/>
      <p:regular r:id="rId85"/>
    </p:embeddedFont>
    <p:embeddedFont>
      <p:font typeface="Tahoma" pitchFamily="34" charset="0"/>
      <p:regular r:id="rId86"/>
      <p:bold r:id="rId8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>
      <p:cViewPr varScale="1">
        <p:scale>
          <a:sx n="115" d="100"/>
          <a:sy n="115" d="100"/>
        </p:scale>
        <p:origin x="-154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orient="horz" pos="3131"/>
        <p:guide pos="216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4.fntdata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2018-01-29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34"/>
            <a:ext cx="9143999" cy="1374082"/>
          </a:xfrm>
          <a:prstGeom prst="rect">
            <a:avLst/>
          </a:prstGeom>
        </p:spPr>
      </p:pic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568356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99991" y="658786"/>
            <a:ext cx="4644007" cy="32742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512" y="3904176"/>
            <a:ext cx="5353200" cy="14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5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2018-01-29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장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최적화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5.1.2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교차 엔트로피 목적함수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식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(5.4)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를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ko-KR" altLang="en-US" dirty="0" smtClean="0"/>
                  <a:t>개의 출력 </a:t>
                </a:r>
                <a:r>
                  <a:rPr lang="ko-KR" altLang="en-US" dirty="0" err="1" smtClean="0"/>
                  <a:t>노드를</a:t>
                </a:r>
                <a:r>
                  <a:rPr lang="ko-KR" altLang="en-US" dirty="0" smtClean="0"/>
                  <a:t> 가진 경우로 확장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출력 벡터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𝐨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/>
                  <a:t>인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상황으로 확장 </a:t>
                </a:r>
                <a:r>
                  <a:rPr lang="en-US" altLang="ko-KR" dirty="0" smtClean="0"/>
                  <a:t>([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4-3]</a:t>
                </a:r>
                <a:r>
                  <a:rPr lang="ko-KR" altLang="en-US" dirty="0" smtClean="0"/>
                  <a:t>의 </a:t>
                </a:r>
                <a:r>
                  <a:rPr lang="en-US" altLang="ko-KR" dirty="0" smtClean="0"/>
                  <a:t>DMLP)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54404"/>
            <a:ext cx="7456314" cy="74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155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5.1.3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softmax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활성함수와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로그우도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목적함수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 err="1" smtClean="0">
                    <a:latin typeface="Times New Roman" pitchFamily="18" charset="0"/>
                    <a:cs typeface="Times New Roman" pitchFamily="18" charset="0"/>
                  </a:rPr>
                  <a:t>softmax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활성함수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smtClean="0"/>
                  <a:t>동작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예시</a:t>
                </a:r>
                <a:endParaRPr lang="en-US" altLang="ko-KR" dirty="0" smtClean="0"/>
              </a:p>
              <a:p>
                <a:pPr lvl="2"/>
                <a:r>
                  <a:rPr lang="en-US" altLang="ko-KR" dirty="0" err="1" smtClean="0"/>
                  <a:t>softmax</a:t>
                </a:r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max</a:t>
                </a:r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모방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출력 </a:t>
                </a:r>
                <a:r>
                  <a:rPr lang="ko-KR" altLang="en-US" dirty="0" err="1" smtClean="0"/>
                  <a:t>노드의</a:t>
                </a:r>
                <a:r>
                  <a:rPr lang="ko-KR" altLang="en-US" dirty="0" smtClean="0"/>
                  <a:t> 중간 계산 결과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에서 최댓값은 더욱 활성화하고 작은 값은 억제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모두 더하면 </a:t>
                </a: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이 되어 확률 모방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24" y="1412776"/>
            <a:ext cx="5760640" cy="70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47" y="3684527"/>
            <a:ext cx="7104790" cy="2809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137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5.1.3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softmax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활성함수와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로그우도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목적함수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로그우도 목적함수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모든 출력 </a:t>
                </a:r>
                <a:r>
                  <a:rPr lang="ko-KR" altLang="en-US" dirty="0" err="1" smtClean="0"/>
                  <a:t>노드값을</a:t>
                </a:r>
                <a:r>
                  <a:rPr lang="ko-KR" altLang="en-US" dirty="0" smtClean="0"/>
                  <a:t> 사용하는 </a:t>
                </a:r>
                <a:r>
                  <a:rPr lang="en-US" altLang="ko-KR" dirty="0" smtClean="0"/>
                  <a:t>MSE</a:t>
                </a:r>
                <a:r>
                  <a:rPr lang="ko-KR" altLang="en-US" dirty="0" smtClean="0"/>
                  <a:t>나 교차 엔트로피와 달리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ko-KR" altLang="en-US" dirty="0" smtClean="0"/>
                  <a:t>라는 하나의 </a:t>
                </a:r>
                <a:r>
                  <a:rPr lang="ko-KR" altLang="en-US" dirty="0" err="1" smtClean="0"/>
                  <a:t>노드만</a:t>
                </a:r>
                <a:r>
                  <a:rPr lang="ko-KR" altLang="en-US" dirty="0" smtClean="0"/>
                  <a:t> 사용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ko-KR" altLang="en-US" dirty="0" smtClean="0"/>
                  <a:t>는 샘플의 레이블에 해당하는 </a:t>
                </a:r>
                <a:r>
                  <a:rPr lang="ko-KR" altLang="en-US" dirty="0" err="1" smtClean="0"/>
                  <a:t>노드의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출력값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동작 예시</a:t>
                </a:r>
                <a:r>
                  <a:rPr lang="en-US" altLang="ko-KR" dirty="0" smtClean="0"/>
                  <a:t>1) 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5-5]</a:t>
                </a:r>
                <a:r>
                  <a:rPr lang="ko-KR" altLang="en-US" dirty="0" smtClean="0"/>
                  <a:t>에서 현재 샘플이 두 번째 부류라면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</a:rPr>
                      <m:t>𝑒</m:t>
                    </m:r>
                    <m:r>
                      <a:rPr lang="en-US" altLang="ko-KR" b="0" i="1" dirty="0" smtClean="0">
                        <a:latin typeface="Cambria Math"/>
                      </a:rPr>
                      <m:t>=−</m:t>
                    </m:r>
                    <m:func>
                      <m:funcPr>
                        <m:ctrlPr>
                          <a:rPr lang="en-US" altLang="ko-KR" b="0" i="1" dirty="0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dirty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0.0508=4.2990</m:t>
                        </m:r>
                      </m:e>
                    </m:func>
                  </m:oMath>
                </a14:m>
                <a:r>
                  <a:rPr lang="en-US" altLang="ko-KR" dirty="0" smtClean="0"/>
                  <a:t>.</a:t>
                </a:r>
                <a:r>
                  <a:rPr lang="ko-KR" altLang="en-US" dirty="0" smtClean="0"/>
                  <a:t> 잘못 분류한 셈이므로 </a:t>
                </a:r>
                <a:r>
                  <a:rPr lang="ko-KR" altLang="en-US" dirty="0" err="1" smtClean="0"/>
                  <a:t>목적함수값이</a:t>
                </a:r>
                <a:r>
                  <a:rPr lang="ko-KR" altLang="en-US" dirty="0" smtClean="0"/>
                  <a:t> 큼 </a:t>
                </a:r>
                <a:endParaRPr lang="en-US" altLang="ko-KR" dirty="0" smtClean="0"/>
              </a:p>
              <a:p>
                <a:pPr lvl="1"/>
                <a:r>
                  <a:rPr lang="ko-KR" altLang="en-US" dirty="0"/>
                  <a:t>동작 </a:t>
                </a:r>
                <a:r>
                  <a:rPr lang="ko-KR" altLang="en-US" dirty="0" smtClean="0"/>
                  <a:t>예시</a:t>
                </a:r>
                <a:r>
                  <a:rPr lang="en-US" altLang="ko-KR" dirty="0" smtClean="0"/>
                  <a:t>2) </a:t>
                </a: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5-5]</a:t>
                </a:r>
                <a:r>
                  <a:rPr lang="ko-KR" altLang="en-US" dirty="0"/>
                  <a:t>에서 현재 샘플이 </a:t>
                </a:r>
                <a:r>
                  <a:rPr lang="ko-KR" altLang="en-US" dirty="0" smtClean="0"/>
                  <a:t>세 </a:t>
                </a:r>
                <a:r>
                  <a:rPr lang="ko-KR" altLang="en-US" dirty="0"/>
                  <a:t>번째 부류라면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𝑒</m:t>
                    </m:r>
                    <m:r>
                      <a:rPr lang="en-US" altLang="ko-KR" i="1" dirty="0">
                        <a:latin typeface="Cambria Math"/>
                      </a:rPr>
                      <m:t>=−</m:t>
                    </m:r>
                    <m:func>
                      <m:funcPr>
                        <m:ctrlPr>
                          <a:rPr lang="en-US" altLang="ko-KR" i="1" dirty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dirty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ko-KR" i="1" dirty="0">
                            <a:latin typeface="Cambria Math"/>
                          </a:rPr>
                          <m:t>0.</m:t>
                        </m:r>
                        <m:r>
                          <a:rPr lang="en-US" altLang="ko-KR" b="0" i="1" dirty="0" smtClean="0">
                            <a:latin typeface="Cambria Math"/>
                          </a:rPr>
                          <m:t>8360</m:t>
                        </m:r>
                        <m:r>
                          <a:rPr lang="en-US" altLang="ko-KR" i="1" dirty="0">
                            <a:latin typeface="Cambria Math"/>
                          </a:rPr>
                          <m:t>=</m:t>
                        </m:r>
                        <m:r>
                          <a:rPr lang="en-US" altLang="ko-KR" b="0" i="1" dirty="0" smtClean="0">
                            <a:latin typeface="Cambria Math"/>
                          </a:rPr>
                          <m:t>0.2584</m:t>
                        </m:r>
                      </m:e>
                    </m:func>
                  </m:oMath>
                </a14:m>
                <a:r>
                  <a:rPr lang="en-US" altLang="ko-KR" dirty="0"/>
                  <a:t>.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제대로 분류한 </a:t>
                </a:r>
                <a:r>
                  <a:rPr lang="ko-KR" altLang="en-US" dirty="0"/>
                  <a:t>셈이므로 </a:t>
                </a:r>
                <a:r>
                  <a:rPr lang="ko-KR" altLang="en-US" dirty="0" err="1"/>
                  <a:t>목적함수값이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작음 </a:t>
                </a:r>
                <a:endParaRPr lang="en-US" altLang="ko-KR" dirty="0" smtClean="0"/>
              </a:p>
              <a:p>
                <a:r>
                  <a:rPr lang="en-US" altLang="ko-KR" dirty="0" err="1" smtClean="0"/>
                  <a:t>Softmax</a:t>
                </a:r>
                <a:r>
                  <a:rPr lang="ko-KR" altLang="en-US" dirty="0" smtClean="0"/>
                  <a:t>와 </a:t>
                </a:r>
                <a:r>
                  <a:rPr lang="ko-KR" altLang="en-US" dirty="0" err="1" smtClean="0"/>
                  <a:t>로그우도</a:t>
                </a:r>
                <a:endParaRPr lang="en-US" altLang="ko-KR" dirty="0"/>
              </a:p>
              <a:p>
                <a:pPr lvl="1"/>
                <a:r>
                  <a:rPr lang="en-US" altLang="ko-KR" dirty="0" err="1" smtClean="0"/>
                  <a:t>Softmax</a:t>
                </a:r>
                <a:r>
                  <a:rPr lang="ko-KR" altLang="en-US" dirty="0" smtClean="0"/>
                  <a:t>는 최댓값이 아닌 값을 억제하여 </a:t>
                </a:r>
                <a:r>
                  <a:rPr lang="en-US" altLang="ko-KR" dirty="0" smtClean="0"/>
                  <a:t>0</a:t>
                </a:r>
                <a:r>
                  <a:rPr lang="ko-KR" altLang="en-US" dirty="0" smtClean="0"/>
                  <a:t>에 가깝게 만든다는 의도 내포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학습 샘플이 알려주는 부류에 해당하는 </a:t>
                </a:r>
                <a:r>
                  <a:rPr lang="ko-KR" altLang="en-US" dirty="0" err="1" smtClean="0"/>
                  <a:t>노드만</a:t>
                </a:r>
                <a:r>
                  <a:rPr lang="ko-KR" altLang="en-US" dirty="0" smtClean="0"/>
                  <a:t> 보겠다는 </a:t>
                </a:r>
                <a:r>
                  <a:rPr lang="ko-KR" altLang="en-US" dirty="0" err="1" smtClean="0"/>
                  <a:t>로그우도와</a:t>
                </a:r>
                <a:r>
                  <a:rPr lang="ko-KR" altLang="en-US" dirty="0" smtClean="0"/>
                  <a:t> 잘 어울림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따라서 둘을 결합하여 사용하는 경우가 많음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63531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909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성능 향상을 위한 요령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5.2.1 </a:t>
            </a:r>
            <a:r>
              <a:rPr lang="ko-KR" altLang="en-US" dirty="0" smtClean="0"/>
              <a:t>데이터 전처리</a:t>
            </a:r>
            <a:endParaRPr lang="en-US" altLang="ko-KR" dirty="0" smtClean="0"/>
          </a:p>
          <a:p>
            <a:r>
              <a:rPr lang="en-US" altLang="ko-KR" dirty="0" smtClean="0"/>
              <a:t>5.2.2 </a:t>
            </a:r>
            <a:r>
              <a:rPr lang="ko-KR" altLang="en-US" dirty="0" smtClean="0"/>
              <a:t>가중치 초기화</a:t>
            </a:r>
            <a:endParaRPr lang="en-US" altLang="ko-KR" dirty="0" smtClean="0"/>
          </a:p>
          <a:p>
            <a:r>
              <a:rPr lang="en-US" altLang="ko-KR" dirty="0" smtClean="0"/>
              <a:t>5.2.3 </a:t>
            </a:r>
            <a:r>
              <a:rPr lang="ko-KR" altLang="en-US" dirty="0" err="1" smtClean="0"/>
              <a:t>모멘텀</a:t>
            </a:r>
            <a:endParaRPr lang="en-US" altLang="ko-KR" dirty="0" smtClean="0"/>
          </a:p>
          <a:p>
            <a:r>
              <a:rPr lang="en-US" altLang="ko-KR" dirty="0" smtClean="0"/>
              <a:t>5.2.4 </a:t>
            </a:r>
            <a:r>
              <a:rPr lang="ko-KR" altLang="en-US" dirty="0" smtClean="0"/>
              <a:t>적응적 </a:t>
            </a:r>
            <a:r>
              <a:rPr lang="ko-KR" altLang="en-US" dirty="0" err="1" smtClean="0"/>
              <a:t>학습률</a:t>
            </a:r>
            <a:endParaRPr lang="en-US" altLang="ko-KR" dirty="0" smtClean="0"/>
          </a:p>
          <a:p>
            <a:r>
              <a:rPr lang="en-US" altLang="ko-KR" dirty="0" smtClean="0"/>
              <a:t>5.2.5 </a:t>
            </a:r>
            <a:r>
              <a:rPr lang="ko-KR" altLang="en-US" dirty="0" smtClean="0"/>
              <a:t>활성함수</a:t>
            </a:r>
            <a:endParaRPr lang="en-US" altLang="ko-KR" dirty="0" smtClean="0"/>
          </a:p>
          <a:p>
            <a:r>
              <a:rPr lang="en-US" altLang="ko-KR" dirty="0" smtClean="0"/>
              <a:t>5.2.6 </a:t>
            </a:r>
            <a:r>
              <a:rPr lang="ko-KR" altLang="en-US" dirty="0" smtClean="0"/>
              <a:t>배치 정규화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4207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성능 향상을 위한 요령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여러 기관이 연구결과를 공유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『Neural Networks: Tricks of the Trade』</a:t>
            </a:r>
            <a:r>
              <a:rPr lang="ko-KR" altLang="en-US" dirty="0" smtClean="0"/>
              <a:t>는 연구결과를 한데</a:t>
            </a:r>
            <a:r>
              <a:rPr lang="en-US" altLang="ko-KR" dirty="0" smtClean="0"/>
              <a:t> </a:t>
            </a:r>
            <a:r>
              <a:rPr lang="ko-KR" altLang="en-US" dirty="0" smtClean="0"/>
              <a:t>묶은 대표적인 책</a:t>
            </a:r>
            <a:r>
              <a:rPr lang="en-US" altLang="ko-KR" dirty="0" smtClean="0"/>
              <a:t>(1998</a:t>
            </a:r>
            <a:r>
              <a:rPr lang="ko-KR" altLang="en-US" dirty="0" smtClean="0"/>
              <a:t>년에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판</a:t>
            </a:r>
            <a:r>
              <a:rPr lang="en-US" altLang="ko-KR" dirty="0" smtClean="0"/>
              <a:t>, 2012</a:t>
            </a:r>
            <a:r>
              <a:rPr lang="ko-KR" altLang="en-US" dirty="0" smtClean="0"/>
              <a:t>년에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판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5.2</a:t>
            </a:r>
            <a:r>
              <a:rPr lang="ko-KR" altLang="en-US" dirty="0" smtClean="0"/>
              <a:t>절의 내용은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경험규칙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주어진 데이터에 잘 들어맞을지는 실험을 통해 신중히 확인해야 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err="1" smtClean="0"/>
              <a:t>Bengio</a:t>
            </a:r>
            <a:r>
              <a:rPr lang="ko-KR" altLang="en-US" dirty="0" smtClean="0"/>
              <a:t>의 권고 </a:t>
            </a:r>
            <a:r>
              <a:rPr lang="en-US" altLang="ko-KR" dirty="0" smtClean="0"/>
              <a:t>[Bengio2012]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33056"/>
            <a:ext cx="8053231" cy="820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770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전처리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규모 문제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 </a:t>
                </a:r>
                <a:r>
                  <a:rPr lang="ko-KR" altLang="en-US" dirty="0" smtClean="0"/>
                  <a:t>건강에 관련된 데이터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ko-KR" altLang="en-US" b="0" i="1" smtClean="0">
                                <a:latin typeface="Cambria Math"/>
                              </a:rPr>
                              <m:t>키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/>
                              </a:rPr>
                              <m:t>m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),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몸무게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/>
                              </a:rPr>
                              <m:t>kg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),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혈압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 smtClean="0"/>
                  <a:t>1.885m</a:t>
                </a:r>
                <a:r>
                  <a:rPr lang="ko-KR" altLang="en-US" dirty="0" smtClean="0"/>
                  <a:t>와 </a:t>
                </a:r>
                <a:r>
                  <a:rPr lang="en-US" altLang="ko-KR" dirty="0" smtClean="0"/>
                  <a:t>1.525m</a:t>
                </a:r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33cm</a:t>
                </a:r>
                <a:r>
                  <a:rPr lang="ko-KR" altLang="en-US" dirty="0" smtClean="0"/>
                  <a:t>나 차이가 나지만 </a:t>
                </a:r>
                <a:r>
                  <a:rPr lang="ko-KR" altLang="en-US" dirty="0" err="1" smtClean="0"/>
                  <a:t>특징값</a:t>
                </a:r>
                <a:r>
                  <a:rPr lang="ko-KR" altLang="en-US" dirty="0" smtClean="0"/>
                  <a:t> 차이는 불과 </a:t>
                </a:r>
                <a:r>
                  <a:rPr lang="en-US" altLang="ko-KR" dirty="0" smtClean="0"/>
                  <a:t>0.33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 smtClean="0"/>
                  <a:t>65.5kg</a:t>
                </a:r>
                <a:r>
                  <a:rPr lang="ko-KR" altLang="en-US" dirty="0" smtClean="0"/>
                  <a:t>과 </a:t>
                </a:r>
                <a:r>
                  <a:rPr lang="en-US" altLang="ko-KR" dirty="0" smtClean="0"/>
                  <a:t>45.0kg</a:t>
                </a:r>
                <a:r>
                  <a:rPr lang="ko-KR" altLang="en-US" dirty="0" smtClean="0"/>
                  <a:t>은 </a:t>
                </a:r>
                <a:r>
                  <a:rPr lang="en-US" altLang="ko-KR" dirty="0" smtClean="0"/>
                  <a:t>20.5</a:t>
                </a:r>
                <a:r>
                  <a:rPr lang="ko-KR" altLang="en-US" dirty="0" smtClean="0"/>
                  <a:t>라는 차이 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첫 번째와 두 번째 특징은 대략 </a:t>
                </a:r>
                <a:r>
                  <a:rPr lang="en-US" altLang="ko-KR" dirty="0" smtClean="0">
                    <a:sym typeface="Wingdings" pitchFamily="2" charset="2"/>
                  </a:rPr>
                  <a:t>100</a:t>
                </a:r>
                <a:r>
                  <a:rPr lang="ko-KR" altLang="en-US" dirty="0" smtClean="0">
                    <a:sym typeface="Wingdings" pitchFamily="2" charset="2"/>
                  </a:rPr>
                  <a:t>배의 규모 차이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/>
                            <a:sym typeface="Wingdings" pitchFamily="2" charset="2"/>
                          </a:rPr>
                          <m:t>𝛿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가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err="1" smtClean="0">
                    <a:sym typeface="Wingdings" pitchFamily="2" charset="2"/>
                  </a:rPr>
                  <a:t>그레이디언트이기</a:t>
                </a:r>
                <a:r>
                  <a:rPr lang="ko-KR" altLang="en-US" dirty="0" smtClean="0">
                    <a:sym typeface="Wingdings" pitchFamily="2" charset="2"/>
                  </a:rPr>
                  <a:t> 때문에 첫 번째 특징에 연결된 가중치는 두 번째 특징에 연결된 가중치에 비해 </a:t>
                </a:r>
                <a:r>
                  <a:rPr lang="en-US" altLang="ko-KR" dirty="0" smtClean="0">
                    <a:sym typeface="Wingdings" pitchFamily="2" charset="2"/>
                  </a:rPr>
                  <a:t>100</a:t>
                </a:r>
                <a:r>
                  <a:rPr lang="ko-KR" altLang="en-US" dirty="0" smtClean="0">
                    <a:sym typeface="Wingdings" pitchFamily="2" charset="2"/>
                  </a:rPr>
                  <a:t>여 배 느리게 학습됨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느린 학습의 요인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86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전처리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>
                    <a:sym typeface="Wingdings" pitchFamily="2" charset="2"/>
                  </a:rPr>
                  <a:t>모든 특징이 양수인 경우의 문제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5-6]</a:t>
                </a:r>
                <a:r>
                  <a:rPr lang="ko-KR" altLang="en-US" dirty="0" smtClean="0"/>
                  <a:t>의 경우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↑</m:t>
                    </m:r>
                  </m:oMath>
                </a14:m>
                <a:r>
                  <a:rPr lang="ko-KR" altLang="en-US" dirty="0" smtClean="0"/>
                  <a:t> 표시된 가중치는 모두 증가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</a:rPr>
                      <m:t>↓</m:t>
                    </m:r>
                  </m:oMath>
                </a14:m>
                <a:r>
                  <a:rPr lang="ko-KR" altLang="en-US" dirty="0" smtClean="0"/>
                  <a:t> 표시된 가중치는 모두 감소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이처럼 뭉치로 증가 또는 감소하면 최저점을 찾아가는 경로가 갈팡질팡하여 느린 수렴 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52936"/>
            <a:ext cx="4276729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203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전처리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식 </a:t>
            </a:r>
            <a:r>
              <a:rPr lang="en-US" altLang="ko-KR" dirty="0" smtClean="0"/>
              <a:t>(5.9)</a:t>
            </a:r>
            <a:r>
              <a:rPr lang="ko-KR" altLang="en-US" dirty="0" smtClean="0"/>
              <a:t>의 정규화는 규모 문제와 양수 문제를 해결해줌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특징별로</a:t>
            </a:r>
            <a:r>
              <a:rPr lang="ko-KR" altLang="en-US" dirty="0" smtClean="0"/>
              <a:t> 독립적으로 적용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32856"/>
            <a:ext cx="64865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77" y="3284984"/>
            <a:ext cx="4957738" cy="2213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356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전처리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명칭값을</a:t>
            </a:r>
            <a:r>
              <a:rPr lang="en-US" altLang="ko-KR" baseline="30000" dirty="0" err="1" smtClean="0"/>
              <a:t>norminal</a:t>
            </a:r>
            <a:r>
              <a:rPr lang="en-US" altLang="ko-KR" baseline="30000" dirty="0" smtClean="0"/>
              <a:t> value</a:t>
            </a:r>
            <a:r>
              <a:rPr lang="ko-KR" altLang="en-US" baseline="30000" dirty="0" smtClean="0"/>
              <a:t> </a:t>
            </a:r>
            <a:r>
              <a:rPr lang="ko-KR" altLang="en-US" dirty="0" err="1" smtClean="0"/>
              <a:t>원핫</a:t>
            </a:r>
            <a:r>
              <a:rPr lang="en-US" altLang="ko-KR" baseline="30000" dirty="0" smtClean="0"/>
              <a:t>one-hot</a:t>
            </a:r>
            <a:r>
              <a:rPr lang="ko-KR" altLang="en-US" dirty="0" smtClean="0"/>
              <a:t> 코드로 변환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성별의 남</a:t>
            </a:r>
            <a:r>
              <a:rPr lang="en-US" altLang="ko-KR" dirty="0" smtClean="0"/>
              <a:t>(1)</a:t>
            </a:r>
            <a:r>
              <a:rPr lang="ko-KR" altLang="en-US" dirty="0" smtClean="0"/>
              <a:t>과 여</a:t>
            </a:r>
            <a:r>
              <a:rPr lang="en-US" altLang="ko-KR" dirty="0" smtClean="0"/>
              <a:t>(2), </a:t>
            </a:r>
            <a:r>
              <a:rPr lang="ko-KR" altLang="en-US" dirty="0" smtClean="0"/>
              <a:t>체질의 태양인</a:t>
            </a:r>
            <a:r>
              <a:rPr lang="en-US" altLang="ko-KR" dirty="0" smtClean="0"/>
              <a:t>(1), </a:t>
            </a:r>
            <a:r>
              <a:rPr lang="ko-KR" altLang="en-US" dirty="0" smtClean="0"/>
              <a:t>태음인</a:t>
            </a:r>
            <a:r>
              <a:rPr lang="en-US" altLang="ko-KR" dirty="0" smtClean="0"/>
              <a:t>(2), </a:t>
            </a:r>
            <a:r>
              <a:rPr lang="ko-KR" altLang="en-US" dirty="0" smtClean="0"/>
              <a:t>소양인</a:t>
            </a:r>
            <a:r>
              <a:rPr lang="en-US" altLang="ko-KR" dirty="0" smtClean="0"/>
              <a:t>(3), </a:t>
            </a:r>
            <a:r>
              <a:rPr lang="ko-KR" altLang="en-US" dirty="0" smtClean="0"/>
              <a:t>소음인</a:t>
            </a:r>
            <a:r>
              <a:rPr lang="en-US" altLang="ko-KR" dirty="0" smtClean="0"/>
              <a:t>(4)</a:t>
            </a:r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명칭값은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거리 개념이 없음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원핫</a:t>
            </a:r>
            <a:r>
              <a:rPr lang="ko-KR" altLang="en-US" dirty="0" smtClean="0"/>
              <a:t> 코드는 값의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개수만큼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부여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성별은 </a:t>
            </a:r>
            <a:r>
              <a:rPr lang="en-US" altLang="ko-KR" dirty="0" smtClean="0"/>
              <a:t>2</a:t>
            </a:r>
            <a:r>
              <a:rPr lang="ko-KR" altLang="en-US" dirty="0" smtClean="0"/>
              <a:t>비트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체질은 </a:t>
            </a:r>
            <a:r>
              <a:rPr lang="en-US" altLang="ko-KR" dirty="0" smtClean="0"/>
              <a:t>4</a:t>
            </a:r>
            <a:r>
              <a:rPr lang="ko-KR" altLang="en-US" dirty="0" smtClean="0"/>
              <a:t>비트 부여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키 </a:t>
            </a:r>
            <a:r>
              <a:rPr lang="en-US" altLang="ko-KR" dirty="0" smtClean="0"/>
              <a:t>1.755m, </a:t>
            </a:r>
            <a:r>
              <a:rPr lang="ko-KR" altLang="en-US" dirty="0" smtClean="0"/>
              <a:t>몸무게 </a:t>
            </a:r>
            <a:r>
              <a:rPr lang="en-US" altLang="ko-KR" dirty="0" smtClean="0"/>
              <a:t>65.5kg, </a:t>
            </a:r>
            <a:r>
              <a:rPr lang="ko-KR" altLang="en-US" dirty="0" smtClean="0"/>
              <a:t>혈압 </a:t>
            </a:r>
            <a:r>
              <a:rPr lang="en-US" altLang="ko-KR" dirty="0" smtClean="0"/>
              <a:t>122, </a:t>
            </a:r>
            <a:r>
              <a:rPr lang="ko-KR" altLang="en-US" dirty="0" smtClean="0"/>
              <a:t>남자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소양인 샘플</a:t>
            </a:r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077072"/>
            <a:ext cx="66770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799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초기화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대칭적 가중치 문제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5-8]</a:t>
                </a:r>
                <a:r>
                  <a:rPr lang="ko-KR" altLang="en-US" dirty="0" smtClean="0"/>
                  <a:t>의 </a:t>
                </a:r>
                <a:r>
                  <a:rPr lang="ko-KR" altLang="en-US" dirty="0"/>
                  <a:t>대</a:t>
                </a:r>
                <a:r>
                  <a:rPr lang="ko-KR" altLang="en-US" dirty="0" smtClean="0"/>
                  <a:t>칭적 가중치에서는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𝑙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과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𝑙</m:t>
                        </m:r>
                        <m:r>
                          <a:rPr lang="en-US" altLang="ko-KR" i="1">
                            <a:latin typeface="Cambria Math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가 같은 값이 됨</a:t>
                </a:r>
                <a:r>
                  <a:rPr lang="en-US" altLang="ko-KR" dirty="0" smtClean="0"/>
                  <a:t>.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  <a:sym typeface="Wingdings" pitchFamily="2" charset="2"/>
                          </a:rPr>
                          <m:t>𝛿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가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 err="1">
                    <a:sym typeface="Wingdings" pitchFamily="2" charset="2"/>
                  </a:rPr>
                  <a:t>그레이디언트기</a:t>
                </a:r>
                <a:r>
                  <a:rPr lang="ko-KR" altLang="en-US" dirty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때문에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11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과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𝑢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2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이 같은 값으로 갱신됨 </a:t>
                </a:r>
                <a:r>
                  <a:rPr lang="en-US" altLang="ko-KR" dirty="0" smtClean="0">
                    <a:sym typeface="Wingdings" pitchFamily="2" charset="2"/>
                  </a:rPr>
                  <a:t>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두 </a:t>
                </a:r>
                <a:r>
                  <a:rPr lang="ko-KR" altLang="en-US" dirty="0" err="1" smtClean="0"/>
                  <a:t>노드가</a:t>
                </a:r>
                <a:r>
                  <a:rPr lang="ko-KR" altLang="en-US" dirty="0" smtClean="0"/>
                  <a:t> 같은 일을 하는 </a:t>
                </a:r>
                <a:r>
                  <a:rPr lang="ko-KR" altLang="en-US" dirty="0" err="1" smtClean="0"/>
                  <a:t>중복성</a:t>
                </a:r>
                <a:r>
                  <a:rPr lang="ko-KR" altLang="en-US" dirty="0" smtClean="0"/>
                  <a:t> 발생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난수로</a:t>
                </a:r>
                <a:r>
                  <a:rPr lang="ko-KR" altLang="en-US" dirty="0" smtClean="0"/>
                  <a:t> 초기화함으로써 대칭 파괴</a:t>
                </a:r>
                <a:r>
                  <a:rPr lang="en-US" altLang="ko-KR" dirty="0" smtClean="0"/>
                  <a:t> 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2" y="3140968"/>
            <a:ext cx="6754143" cy="2773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118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과학과 공학에서 최적화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웨이퍼에</a:t>
            </a:r>
            <a:r>
              <a:rPr lang="ko-KR" altLang="en-US" dirty="0" smtClean="0"/>
              <a:t> 최대 집적하는 반도체공학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목적지까지 최단 경로 찾기 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목적함수를 정의하고 </a:t>
            </a:r>
            <a:r>
              <a:rPr lang="ko-KR" altLang="en-US" dirty="0" err="1" smtClean="0"/>
              <a:t>최적해를</a:t>
            </a:r>
            <a:r>
              <a:rPr lang="ko-KR" altLang="en-US" dirty="0" smtClean="0"/>
              <a:t> 구하면 됨</a:t>
            </a:r>
            <a:endParaRPr lang="en-US" altLang="ko-KR" dirty="0" smtClean="0"/>
          </a:p>
          <a:p>
            <a:r>
              <a:rPr lang="ko-KR" altLang="en-US" dirty="0" smtClean="0"/>
              <a:t>기계 학습의 최적화는 훨씬 복잡함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훈련집합으로 학습을 마친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현장에서 발생하는 새로운 샘플을 잘 예측해야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 일반화 능력이 뛰어나야 함 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ym typeface="Wingdings" pitchFamily="2" charset="2"/>
              </a:rPr>
              <a:t>훈련집합이 테스트집합의 대리자 역할을 한다고 말할 수 있음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또한 </a:t>
            </a:r>
            <a:r>
              <a:rPr lang="en-US" altLang="ko-KR" dirty="0" smtClean="0">
                <a:sym typeface="Wingdings" pitchFamily="2" charset="2"/>
              </a:rPr>
              <a:t>MSE, </a:t>
            </a:r>
            <a:r>
              <a:rPr lang="ko-KR" altLang="en-US" dirty="0" err="1" smtClean="0">
                <a:sym typeface="Wingdings" pitchFamily="2" charset="2"/>
              </a:rPr>
              <a:t>로그우도와</a:t>
            </a:r>
            <a:r>
              <a:rPr lang="ko-KR" altLang="en-US" dirty="0" smtClean="0">
                <a:sym typeface="Wingdings" pitchFamily="2" charset="2"/>
              </a:rPr>
              <a:t> 같은 목적함수가 </a:t>
            </a:r>
            <a:r>
              <a:rPr lang="ko-KR" altLang="en-US" dirty="0">
                <a:sym typeface="Wingdings" pitchFamily="2" charset="2"/>
              </a:rPr>
              <a:t>궁극 목표인 </a:t>
            </a:r>
            <a:r>
              <a:rPr lang="ko-KR" altLang="en-US" dirty="0" err="1" smtClean="0">
                <a:sym typeface="Wingdings" pitchFamily="2" charset="2"/>
              </a:rPr>
              <a:t>정확률의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대리자 </a:t>
            </a:r>
            <a:r>
              <a:rPr lang="ko-KR" altLang="en-US" dirty="0" smtClean="0">
                <a:sym typeface="Wingdings" pitchFamily="2" charset="2"/>
              </a:rPr>
              <a:t>역할을 함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/>
              <a:t>기계 학습의 </a:t>
            </a:r>
            <a:r>
              <a:rPr lang="ko-KR" altLang="en-US" dirty="0" smtClean="0"/>
              <a:t>최적화가 어려운 이유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대리자 관계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목적함수의 </a:t>
            </a:r>
            <a:r>
              <a:rPr lang="ko-KR" altLang="en-US" dirty="0" err="1" smtClean="0"/>
              <a:t>비볼록</a:t>
            </a:r>
            <a:r>
              <a:rPr lang="ko-KR" altLang="en-US" dirty="0" smtClean="0"/>
              <a:t> 성질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고차원 특징 공간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데이터의 희소성 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긴 시간 소요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, GPU 4</a:t>
            </a:r>
            <a:r>
              <a:rPr lang="ko-KR" altLang="en-US" dirty="0" smtClean="0"/>
              <a:t>대 장착한 컴퓨터에서 </a:t>
            </a:r>
            <a:r>
              <a:rPr lang="en-US" altLang="ko-KR" dirty="0" err="1" smtClean="0"/>
              <a:t>VGGNet</a:t>
            </a:r>
            <a:r>
              <a:rPr lang="ko-KR" altLang="en-US" dirty="0" smtClean="0"/>
              <a:t>을 훈련하는데 </a:t>
            </a:r>
            <a:r>
              <a:rPr lang="en-US" altLang="ko-KR" dirty="0" smtClean="0"/>
              <a:t>2~3</a:t>
            </a:r>
            <a:r>
              <a:rPr lang="ko-KR" altLang="en-US" dirty="0" smtClean="0"/>
              <a:t>주 소요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장은 이런 어려움을 극복하는 여러 가지 효과적인 방안을 제시함</a:t>
            </a:r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초기화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난수로 가중치 초기화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>
                    <a:sym typeface="Wingdings" pitchFamily="2" charset="2"/>
                  </a:rPr>
                  <a:t>가우시언</a:t>
                </a:r>
                <a:r>
                  <a:rPr lang="ko-KR" altLang="en-US" dirty="0" smtClean="0">
                    <a:sym typeface="Wingdings" pitchFamily="2" charset="2"/>
                  </a:rPr>
                  <a:t> 분포 또는 균일 분포에서 </a:t>
                </a:r>
                <a:r>
                  <a:rPr lang="ko-KR" altLang="en-US" dirty="0" err="1" smtClean="0">
                    <a:sym typeface="Wingdings" pitchFamily="2" charset="2"/>
                  </a:rPr>
                  <a:t>난수</a:t>
                </a:r>
                <a:r>
                  <a:rPr lang="ko-KR" altLang="en-US" dirty="0" smtClean="0">
                    <a:sym typeface="Wingdings" pitchFamily="2" charset="2"/>
                  </a:rPr>
                  <a:t> 추출</a:t>
                </a:r>
                <a:r>
                  <a:rPr lang="en-US" altLang="ko-KR" dirty="0" smtClean="0">
                    <a:sym typeface="Wingdings" pitchFamily="2" charset="2"/>
                  </a:rPr>
                  <a:t>. </a:t>
                </a:r>
                <a:r>
                  <a:rPr lang="ko-KR" altLang="en-US" dirty="0" smtClean="0">
                    <a:sym typeface="Wingdings" pitchFamily="2" charset="2"/>
                  </a:rPr>
                  <a:t>두 분포는 성능 차이 거의 없음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err="1" smtClean="0">
                    <a:sym typeface="Wingdings" pitchFamily="2" charset="2"/>
                  </a:rPr>
                  <a:t>난수</a:t>
                </a:r>
                <a:r>
                  <a:rPr lang="ko-KR" altLang="en-US" dirty="0" smtClean="0">
                    <a:sym typeface="Wingdings" pitchFamily="2" charset="2"/>
                  </a:rPr>
                  <a:t> 범위는 무척 중요함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식 </a:t>
                </a:r>
                <a:r>
                  <a:rPr lang="en-US" altLang="ko-KR" dirty="0" smtClean="0">
                    <a:sym typeface="Wingdings" pitchFamily="2" charset="2"/>
                  </a:rPr>
                  <a:t>(5.10) </a:t>
                </a:r>
                <a:r>
                  <a:rPr lang="ko-KR" altLang="en-US" dirty="0" smtClean="0">
                    <a:sym typeface="Wingdings" pitchFamily="2" charset="2"/>
                  </a:rPr>
                  <a:t>또는 식 </a:t>
                </a:r>
                <a:r>
                  <a:rPr lang="en-US" altLang="ko-KR" dirty="0" smtClean="0">
                    <a:sym typeface="Wingdings" pitchFamily="2" charset="2"/>
                  </a:rPr>
                  <a:t>(5.11)</a:t>
                </a:r>
                <a:r>
                  <a:rPr lang="ko-KR" altLang="en-US" dirty="0" smtClean="0">
                    <a:sym typeface="Wingdings" pitchFamily="2" charset="2"/>
                  </a:rPr>
                  <a:t>로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r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을 결정한 후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[-</a:t>
                </a:r>
                <a:r>
                  <a:rPr lang="en-US" altLang="ko-KR" i="1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r</a:t>
                </a:r>
                <a:r>
                  <a:rPr lang="en-US" altLang="ko-KR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,</a:t>
                </a:r>
                <a:r>
                  <a:rPr lang="en-US" altLang="ko-KR" i="1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r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]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사이에서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난수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발생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바이어스는 보통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0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으로 초기화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사례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r>
                  <a:rPr lang="en-US" altLang="ko-KR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AlexNet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[Krizhevsky2012]: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평균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0,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표준편차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0.001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인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가우시언에서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난수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생성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r>
                  <a:rPr lang="en-US" altLang="ko-KR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ResNet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[He2016a]: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평균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0,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표준편차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i="1" smtClean="0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i="1" smtClean="0">
                                <a:latin typeface="Cambria Math"/>
                                <a:cs typeface="Times New Roman" pitchFamily="18" charset="0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  <a:sym typeface="Wingdings" pitchFamily="2" charset="2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/>
                                    <a:cs typeface="Times New Roman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  <a:cs typeface="Times New Roman" pitchFamily="18" charset="0"/>
                                    <a:sym typeface="Wingdings" pitchFamily="2" charset="2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cs typeface="Times New Roman" pitchFamily="18" charset="0"/>
                                    <a:sym typeface="Wingdings" pitchFamily="2" charset="2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인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가우시언에서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난수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생성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96491"/>
            <a:ext cx="1728192" cy="1808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13519"/>
            <a:ext cx="626972" cy="1374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448000"/>
            <a:ext cx="4151659" cy="130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428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초기화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또 다른 방법들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[Saxe2014]: </a:t>
            </a:r>
            <a:r>
              <a:rPr lang="ko-KR" altLang="en-US" dirty="0" smtClean="0">
                <a:sym typeface="Wingdings" pitchFamily="2" charset="2"/>
              </a:rPr>
              <a:t>가중치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벡터가 수직이 되도록 설정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[Sussillo2014]: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임의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행로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random walk</a:t>
            </a:r>
            <a:r>
              <a:rPr lang="ko-KR" altLang="en-US" baseline="30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활용하여 설정</a:t>
            </a: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[Sutskever2013]: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가중치 초기화와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모멘텀을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동시에 최적화</a:t>
            </a: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[Mishkin2016]: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가중치 분포가 아니라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노드의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출력값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분포가 일정하도록 강제화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12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5.2.3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모멘텀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err="1" smtClean="0"/>
                  <a:t>그레이디언트의</a:t>
                </a:r>
                <a:r>
                  <a:rPr lang="ko-KR" altLang="en-US" dirty="0" smtClean="0"/>
                  <a:t> 잡음 현상 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기계 학습은 훈련집합을 이용하여 </a:t>
                </a:r>
                <a:r>
                  <a:rPr lang="ko-KR" altLang="en-US" dirty="0" err="1" smtClean="0"/>
                  <a:t>그레이디언트를</a:t>
                </a:r>
                <a:r>
                  <a:rPr lang="ko-KR" altLang="en-US" dirty="0" smtClean="0"/>
                  <a:t> 추정하므로 잡음 가능성 높음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모멘텀은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그레이디언트에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스무딩을</a:t>
                </a:r>
                <a:r>
                  <a:rPr lang="ko-KR" altLang="en-US" dirty="0" smtClean="0"/>
                  <a:t> 가하여 잡음 효과 줄임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수렴 속도 향상</a:t>
                </a:r>
                <a:endParaRPr lang="en-US" altLang="ko-KR" dirty="0" smtClean="0"/>
              </a:p>
              <a:p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모멘텀을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적용한 가중치 갱신 수식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속도 벡터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  <a:cs typeface="Times New Roman" pitchFamily="18" charset="0"/>
                      </a:rPr>
                      <m:t>𝐯</m:t>
                    </m:r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는 이전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그레이디언트를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누적한 것에 해당함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처음에는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  <a:cs typeface="Times New Roman" pitchFamily="18" charset="0"/>
                      </a:rPr>
                      <m:t>𝐯</m:t>
                    </m:r>
                    <m:r>
                      <a:rPr lang="en-US" altLang="ko-KR" i="1" dirty="0">
                        <a:latin typeface="Cambria Math"/>
                        <a:cs typeface="Times New Roman" pitchFamily="18" charset="0"/>
                      </a:rPr>
                      <m:t>=0</m:t>
                    </m:r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로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출발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  <a:cs typeface="Times New Roman" pitchFamily="18" charset="0"/>
                      </a:rPr>
                      <m:t>𝛼</m:t>
                    </m:r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의 효과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cs typeface="Times New Roman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=0</m:t>
                    </m:r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이면 모멘텀이 적용 안 된 이전 공식과 같음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  <a:cs typeface="Times New Roman" pitchFamily="18" charset="0"/>
                      </a:rPr>
                      <m:t>𝛼</m:t>
                    </m:r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가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에 가까울수록 이전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그레이디언트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정보에 큰 가중치를 주는 셈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  <a:cs typeface="Times New Roman" pitchFamily="18" charset="0"/>
                        <a:sym typeface="Wingdings" pitchFamily="2" charset="2"/>
                      </a:rPr>
                      <m:t>𝚯</m:t>
                    </m:r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가 그리는 궤적이 매끄러움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2"/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보통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0.5, 0.9,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또는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0.99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사용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(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또는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0.5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로 시작하여 세대가 지남에 따라 점점 키워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0.99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에 도달하는 방법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6" y="2669568"/>
            <a:ext cx="641985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666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5.2.3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모멘텀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err="1" smtClean="0"/>
                  <a:t>모멘텀의</a:t>
                </a:r>
                <a:r>
                  <a:rPr lang="ko-KR" altLang="en-US" dirty="0" smtClean="0"/>
                  <a:t> 효과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오버슈팅 현상 누그러뜨림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r>
                  <a:rPr lang="ko-KR" altLang="en-US" dirty="0" err="1" smtClean="0"/>
                  <a:t>네스테로프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모멘텀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현재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𝐯</m:t>
                    </m:r>
                  </m:oMath>
                </a14:m>
                <a:r>
                  <a:rPr lang="ko-KR" altLang="en-US" dirty="0" smtClean="0"/>
                  <a:t> 값으로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다음 이동할 곳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l-GR" altLang="ko-KR" b="1" i="0" smtClean="0">
                            <a:latin typeface="Cambria Math"/>
                            <a:ea typeface="Cambria Math"/>
                          </a:rPr>
                          <m:t>𝚯</m:t>
                        </m:r>
                      </m:e>
                    </m:acc>
                  </m:oMath>
                </a14:m>
                <a:r>
                  <a:rPr lang="ko-KR" altLang="en-US" dirty="0" err="1" smtClean="0"/>
                  <a:t>를</a:t>
                </a:r>
                <a:r>
                  <a:rPr lang="ko-KR" altLang="en-US" dirty="0" smtClean="0"/>
                  <a:t> 예견한 후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예견한 곳의 </a:t>
                </a:r>
                <a:r>
                  <a:rPr lang="ko-KR" altLang="en-US" dirty="0" err="1" smtClean="0"/>
                  <a:t>그레이디언트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 smtClean="0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en-US" altLang="ko-KR" i="1" smtClean="0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l-GR" altLang="ko-KR" b="1" i="0" smtClean="0">
                                    <a:latin typeface="Cambria Math"/>
                                    <a:ea typeface="Cambria Math"/>
                                  </a:rPr>
                                  <m:t>𝚯</m:t>
                                </m:r>
                              </m:den>
                            </m:f>
                          </m:e>
                        </m:d>
                      </m:e>
                      <m:sub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l-GR" altLang="ko-KR" b="1" i="0" smtClean="0">
                                <a:latin typeface="Cambria Math"/>
                                <a:ea typeface="Cambria Math"/>
                              </a:rPr>
                              <m:t>𝚯</m:t>
                            </m:r>
                          </m:e>
                        </m:acc>
                      </m:sub>
                    </m:sSub>
                  </m:oMath>
                </a14:m>
                <a:r>
                  <a:rPr lang="ko-KR" altLang="en-US" dirty="0" smtClean="0"/>
                  <a:t>를 사용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052736"/>
            <a:ext cx="3672408" cy="1809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81" y="4270598"/>
            <a:ext cx="208597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637" y="4803998"/>
            <a:ext cx="67627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632" y="4234613"/>
            <a:ext cx="3420760" cy="2002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468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5.2.3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모멘텀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z="1800" dirty="0" smtClean="0"/>
              <a:t>일반적인 경사 하강 알고리즘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3744416" cy="229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844824"/>
            <a:ext cx="4436766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83968" y="859277"/>
            <a:ext cx="3487064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 err="1"/>
              <a:t>네스테로프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모멘텀을</a:t>
            </a:r>
            <a:r>
              <a:rPr lang="ko-KR" altLang="en-US" sz="2000" dirty="0"/>
              <a:t> 적용한 </a:t>
            </a:r>
            <a:endParaRPr lang="en-US" altLang="ko-KR" sz="2000" dirty="0" smtClean="0"/>
          </a:p>
          <a:p>
            <a:r>
              <a:rPr lang="ko-KR" altLang="en-US" sz="2000" dirty="0" smtClean="0"/>
              <a:t>경사 </a:t>
            </a:r>
            <a:r>
              <a:rPr lang="ko-KR" altLang="en-US" sz="2000" dirty="0"/>
              <a:t>하강 </a:t>
            </a:r>
            <a:r>
              <a:rPr lang="ko-KR" altLang="en-US" sz="2000" dirty="0" smtClean="0"/>
              <a:t>알고리즘</a:t>
            </a:r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25563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적응적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학습률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sz="1800" dirty="0" smtClean="0"/>
                  <a:t>학습률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latin typeface="Cambria Math"/>
                      </a:rPr>
                      <m:t>𝜌</m:t>
                    </m:r>
                  </m:oMath>
                </a14:m>
                <a:r>
                  <a:rPr lang="ko-KR" altLang="en-US" sz="1800" dirty="0" smtClean="0"/>
                  <a:t>의 중요성</a:t>
                </a:r>
                <a:endParaRPr lang="en-US" altLang="ko-KR" sz="1800" dirty="0" smtClean="0"/>
              </a:p>
              <a:p>
                <a:pPr lvl="1"/>
                <a:r>
                  <a:rPr lang="ko-KR" altLang="en-US" dirty="0" smtClean="0"/>
                  <a:t>너무 크면 오버슈팅에 따른 </a:t>
                </a:r>
                <a:r>
                  <a:rPr lang="ko-KR" altLang="en-US" dirty="0" err="1" smtClean="0"/>
                  <a:t>진자</a:t>
                </a:r>
                <a:r>
                  <a:rPr lang="ko-KR" altLang="en-US" dirty="0" smtClean="0"/>
                  <a:t> 현상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너무 작으면 수렴이 느림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r>
                  <a:rPr lang="ko-KR" altLang="en-US" dirty="0" smtClean="0"/>
                  <a:t>적응적 </a:t>
                </a:r>
                <a:r>
                  <a:rPr lang="ko-KR" altLang="en-US" dirty="0" err="1" smtClean="0"/>
                  <a:t>학습률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그레이디언트에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학습률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𝜌</m:t>
                    </m:r>
                  </m:oMath>
                </a14:m>
                <a:r>
                  <a:rPr lang="ko-KR" altLang="en-US" dirty="0" smtClean="0"/>
                  <a:t>를 곱하면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𝜌</m:t>
                    </m:r>
                    <m:f>
                      <m:f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𝐽</m:t>
                        </m:r>
                      </m:num>
                      <m:den>
                        <m:r>
                          <a:rPr lang="en-US" altLang="ko-KR" i="1" smtClean="0">
                            <a:latin typeface="Cambria Math"/>
                          </a:rPr>
                          <m:t>𝜕</m:t>
                        </m:r>
                        <m:r>
                          <a:rPr lang="el-GR" altLang="ko-KR" b="1" i="0" smtClean="0">
                            <a:latin typeface="Cambria Math"/>
                            <a:ea typeface="Cambria Math"/>
                          </a:rPr>
                          <m:t>𝚯</m:t>
                        </m:r>
                      </m:den>
                    </m:f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𝜌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r>
                              <a:rPr lang="ko-KR" altLang="en-US" i="1">
                                <a:latin typeface="Cambria Math"/>
                              </a:rPr>
                              <m:t>𝜌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ko-KR" i="1">
                                <a:latin typeface="Cambria Math"/>
                              </a:rPr>
                              <m:t>,⋯,</m:t>
                            </m:r>
                            <m:r>
                              <a:rPr lang="ko-KR" altLang="en-US" i="1">
                                <a:latin typeface="Cambria Math"/>
                              </a:rPr>
                              <m:t>𝜌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dirty="0" smtClean="0"/>
                  <a:t>. </a:t>
                </a:r>
                <a:r>
                  <a:rPr lang="ko-KR" altLang="en-US" dirty="0" smtClean="0"/>
                  <a:t>즉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모든 매개변수가 같은 크기의 </a:t>
                </a:r>
                <a:r>
                  <a:rPr lang="ko-KR" altLang="en-US" dirty="0" err="1" smtClean="0"/>
                  <a:t>학습률을</a:t>
                </a:r>
                <a:r>
                  <a:rPr lang="ko-KR" altLang="en-US" dirty="0" smtClean="0"/>
                  <a:t> 사용하는 셈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적응적 </a:t>
                </a:r>
                <a:r>
                  <a:rPr lang="ko-KR" altLang="en-US" dirty="0" err="1" smtClean="0"/>
                  <a:t>학습률은</a:t>
                </a:r>
                <a:r>
                  <a:rPr lang="ko-KR" altLang="en-US" dirty="0" smtClean="0"/>
                  <a:t> 매개변수마다 자신의 상황에 따라 </a:t>
                </a:r>
                <a:r>
                  <a:rPr lang="ko-KR" altLang="en-US" dirty="0" err="1" smtClean="0"/>
                  <a:t>학습률을</a:t>
                </a:r>
                <a:r>
                  <a:rPr lang="ko-KR" altLang="en-US" dirty="0" smtClean="0"/>
                  <a:t> 조절해 사용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67734"/>
            <a:ext cx="3378126" cy="2096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802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적응적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학습률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4968552" cy="5688632"/>
              </a:xfrm>
            </p:spPr>
            <p:txBody>
              <a:bodyPr/>
              <a:lstStyle/>
              <a:p>
                <a:r>
                  <a:rPr lang="en-US" altLang="ko-KR" sz="1800" dirty="0" smtClean="0"/>
                  <a:t>AdaGrad</a:t>
                </a:r>
              </a:p>
              <a:p>
                <a:pPr lvl="1"/>
                <a:r>
                  <a:rPr lang="ko-KR" altLang="en-US" dirty="0" smtClean="0"/>
                  <a:t>라인</a:t>
                </a:r>
                <a:r>
                  <a:rPr lang="en-US" altLang="ko-KR" dirty="0" smtClean="0"/>
                  <a:t> 5~7</a:t>
                </a:r>
                <a:r>
                  <a:rPr lang="ko-KR" altLang="en-US" dirty="0" smtClean="0"/>
                  <a:t>을 자세히 쓰면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𝐫</m:t>
                    </m:r>
                  </m:oMath>
                </a14:m>
                <a:r>
                  <a:rPr lang="ko-KR" altLang="en-US" dirty="0" smtClean="0"/>
                  <a:t>은 이전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그레이디언트를</a:t>
                </a:r>
                <a:r>
                  <a:rPr lang="ko-KR" altLang="en-US" dirty="0" smtClean="0"/>
                  <a:t> 누적한 벡터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가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크면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/>
                            <a:ea typeface="Cambria Math"/>
                          </a:rPr>
                          <m:t>Δ</m:t>
                        </m:r>
                        <m:sSub>
                          <m:sSubPr>
                            <m:ctrlPr>
                              <a:rPr lang="el-GR" altLang="ko-KR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ko-KR" altLang="el-GR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 smtClean="0"/>
                  <a:t>는 작아서 조금만 이동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가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작으면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Δ</m:t>
                        </m:r>
                        <m:sSub>
                          <m:sSubPr>
                            <m:ctrlPr>
                              <a:rPr lang="el-GR" altLang="ko-KR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ko-KR" altLang="el-GR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는 </a:t>
                </a:r>
                <a:r>
                  <a:rPr lang="ko-KR" altLang="en-US" dirty="0" smtClean="0"/>
                  <a:t>커서 많이 이동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 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5-10]</a:t>
                </a:r>
                <a:r>
                  <a:rPr lang="ko-KR" altLang="en-US" dirty="0" smtClean="0"/>
                  <a:t>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보다 보폭이 큼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라인 </a:t>
                </a:r>
                <a:r>
                  <a:rPr lang="en-US" altLang="ko-KR" dirty="0" smtClean="0"/>
                  <a:t>6</a:t>
                </a:r>
                <a:r>
                  <a:rPr lang="ko-KR" altLang="en-US" dirty="0" smtClean="0"/>
                  <a:t>의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/>
                          </a:rPr>
                          <m:t>𝜌</m:t>
                        </m:r>
                      </m:num>
                      <m:den>
                        <m:r>
                          <a:rPr lang="ko-KR" altLang="en-US" i="1" smtClean="0">
                            <a:latin typeface="Cambria Math"/>
                          </a:rPr>
                          <m:t>𝜖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ko-KR" altLang="en-US" dirty="0" smtClean="0"/>
                  <a:t>는 상황에 따라 보폭을 정해주는 적응적 </a:t>
                </a:r>
                <a:r>
                  <a:rPr lang="ko-KR" altLang="en-US" dirty="0" err="1" smtClean="0"/>
                  <a:t>학습률로</a:t>
                </a:r>
                <a:r>
                  <a:rPr lang="ko-KR" altLang="en-US" dirty="0" smtClean="0"/>
                  <a:t> 볼 수 있음</a:t>
                </a:r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4968552" cy="5688632"/>
              </a:xfrm>
              <a:blipFill rotWithShape="1">
                <a:blip r:embed="rId2"/>
                <a:stretch>
                  <a:fillRect l="-7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90" y="1340768"/>
            <a:ext cx="3659474" cy="4028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4476016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754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적응적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학습률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4680520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sz="1800" dirty="0" err="1" smtClean="0"/>
                  <a:t>RMSProp</a:t>
                </a:r>
                <a:endParaRPr lang="en-US" altLang="ko-KR" sz="1800" dirty="0" smtClean="0"/>
              </a:p>
              <a:p>
                <a:pPr lvl="1"/>
                <a:r>
                  <a:rPr lang="en-US" altLang="ko-KR" dirty="0" err="1" smtClean="0"/>
                  <a:t>AdaGrad</a:t>
                </a:r>
                <a:r>
                  <a:rPr lang="ko-KR" altLang="en-US" dirty="0" smtClean="0"/>
                  <a:t>의 단점</a:t>
                </a:r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알고리즘 </a:t>
                </a:r>
                <a:r>
                  <a:rPr lang="en-US" altLang="ko-KR" dirty="0" smtClean="0"/>
                  <a:t>5-3]</a:t>
                </a:r>
                <a:r>
                  <a:rPr lang="ko-KR" altLang="en-US" dirty="0" smtClean="0"/>
                  <a:t>의 라인 </a:t>
                </a:r>
                <a:r>
                  <a:rPr lang="en-US" altLang="ko-KR" dirty="0" smtClean="0"/>
                  <a:t>5</a:t>
                </a:r>
                <a:r>
                  <a:rPr lang="ko-KR" altLang="en-US" dirty="0" smtClean="0"/>
                  <a:t>는 단순히 제곱을 더함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따라서 오래된 </a:t>
                </a:r>
                <a:r>
                  <a:rPr lang="ko-KR" altLang="en-US" dirty="0" err="1" smtClean="0"/>
                  <a:t>그레이디언트와</a:t>
                </a:r>
                <a:r>
                  <a:rPr lang="ko-KR" altLang="en-US" dirty="0" smtClean="0"/>
                  <a:t> 최근 </a:t>
                </a:r>
                <a:r>
                  <a:rPr lang="ko-KR" altLang="en-US" dirty="0" err="1" smtClean="0"/>
                  <a:t>그레이디언트는</a:t>
                </a:r>
                <a:r>
                  <a:rPr lang="ko-KR" altLang="en-US" dirty="0" smtClean="0"/>
                  <a:t> 같은 비중의 역할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𝐫</m:t>
                    </m:r>
                  </m:oMath>
                </a14:m>
                <a:r>
                  <a:rPr lang="ko-KR" altLang="en-US" dirty="0" smtClean="0"/>
                  <a:t>이 점점 커져 수렴 방해할 가능성</a:t>
                </a:r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1"/>
                <a:r>
                  <a:rPr lang="en-US" altLang="ko-KR" dirty="0" err="1" smtClean="0"/>
                  <a:t>RMSProp</a:t>
                </a:r>
                <a:r>
                  <a:rPr lang="ko-KR" altLang="en-US" dirty="0" smtClean="0"/>
                  <a:t>은 가중 이동 평균 기법 적용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𝛼</m:t>
                    </m:r>
                  </m:oMath>
                </a14:m>
                <a:r>
                  <a:rPr lang="ko-KR" altLang="en-US" dirty="0" smtClean="0"/>
                  <a:t>가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작을수록 최근 것에 비중을 둠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보통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𝛼</m:t>
                    </m:r>
                  </m:oMath>
                </a14:m>
                <a:r>
                  <a:rPr lang="ko-KR" altLang="en-US" dirty="0" smtClean="0"/>
                  <a:t>로 </a:t>
                </a:r>
                <a:r>
                  <a:rPr lang="en-US" altLang="ko-KR" dirty="0" smtClean="0"/>
                  <a:t>0.9, 0.99, 0.999</a:t>
                </a:r>
                <a:r>
                  <a:rPr lang="ko-KR" altLang="en-US" dirty="0" smtClean="0"/>
                  <a:t>를 사용 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2"/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4680520" cy="5688632"/>
              </a:xfrm>
              <a:blipFill rotWithShape="1">
                <a:blip r:embed="rId2"/>
                <a:stretch>
                  <a:fillRect l="-781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340768"/>
            <a:ext cx="3894366" cy="3658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26" y="3839758"/>
            <a:ext cx="2609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7" y="3820708"/>
            <a:ext cx="6572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345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적응적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학습률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1800" dirty="0" smtClean="0"/>
              <a:t>Adam</a:t>
            </a:r>
          </a:p>
          <a:p>
            <a:pPr lvl="1"/>
            <a:r>
              <a:rPr lang="en-US" altLang="ko-KR" dirty="0" err="1" smtClean="0"/>
              <a:t>RMSProp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</a:t>
            </a:r>
            <a:r>
              <a:rPr lang="en-US" altLang="ko-KR" dirty="0" smtClean="0"/>
              <a:t> (5-12)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모멘텀을</a:t>
            </a:r>
            <a:r>
              <a:rPr lang="ko-KR" altLang="en-US" dirty="0" smtClean="0"/>
              <a:t> 추가로 적용한 알고리즘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0" y="1921244"/>
            <a:ext cx="5593060" cy="460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102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적응적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학습률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sz="1800" dirty="0" smtClean="0"/>
              <a:t>동작 예시</a:t>
            </a:r>
            <a:endParaRPr lang="en-US" altLang="ko-KR" sz="1800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5-13(a)]</a:t>
            </a:r>
            <a:r>
              <a:rPr lang="ko-KR" altLang="en-US" dirty="0" smtClean="0"/>
              <a:t>는 중앙으로 급강하하는 절벽 지형</a:t>
            </a:r>
            <a:endParaRPr lang="en-US" altLang="ko-KR" dirty="0" smtClean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 smtClean="0"/>
              <a:t>5-13(b)]</a:t>
            </a:r>
            <a:r>
              <a:rPr lang="ko-KR" altLang="en-US" dirty="0"/>
              <a:t>는 </a:t>
            </a:r>
            <a:r>
              <a:rPr lang="ko-KR" altLang="en-US" dirty="0" smtClean="0"/>
              <a:t>중앙 부근에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안장점이</a:t>
            </a:r>
            <a:r>
              <a:rPr lang="en-US" altLang="ko-KR" baseline="30000" dirty="0" smtClean="0"/>
              <a:t>saddle point</a:t>
            </a:r>
            <a:r>
              <a:rPr lang="ko-KR" altLang="en-US" dirty="0" smtClean="0"/>
              <a:t> 있는 지형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26" y="2060848"/>
            <a:ext cx="6686604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1720" y="824136"/>
            <a:ext cx="5832648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 smtClean="0">
                <a:solidFill>
                  <a:srgbClr val="0000FF"/>
                </a:solidFill>
              </a:rPr>
              <a:t>실시간</a:t>
            </a:r>
            <a:r>
              <a:rPr lang="en-US" altLang="ko-KR" sz="1600" dirty="0" smtClean="0">
                <a:solidFill>
                  <a:srgbClr val="0000FF"/>
                </a:solidFill>
              </a:rPr>
              <a:t> </a:t>
            </a:r>
            <a:r>
              <a:rPr lang="ko-KR" altLang="en-US" sz="1600" dirty="0" smtClean="0">
                <a:solidFill>
                  <a:srgbClr val="0000FF"/>
                </a:solidFill>
              </a:rPr>
              <a:t>애니메이션 </a:t>
            </a:r>
            <a:r>
              <a:rPr lang="en-US" altLang="ko-KR" sz="1600" dirty="0" smtClean="0"/>
              <a:t>http://cs231n.github.io/neural-networks-3</a:t>
            </a:r>
            <a:endParaRPr lang="ko-KR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08062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1484784"/>
            <a:ext cx="7920880" cy="2917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활성 함수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sz="1800" dirty="0" err="1" smtClean="0"/>
                  <a:t>활성값</a:t>
                </a:r>
                <a:r>
                  <a:rPr lang="ko-KR" altLang="en-US" sz="1800" dirty="0" smtClean="0"/>
                  <a:t> </a:t>
                </a:r>
                <a:r>
                  <a:rPr lang="en-US" altLang="ko-KR" sz="1800" i="1" dirty="0" smtClean="0">
                    <a:latin typeface="Times New Roman" pitchFamily="18" charset="0"/>
                    <a:cs typeface="Times New Roman" pitchFamily="18" charset="0"/>
                  </a:rPr>
                  <a:t>z</a:t>
                </a:r>
                <a:r>
                  <a:rPr lang="ko-KR" altLang="en-US" sz="1800" dirty="0" smtClean="0"/>
                  <a:t>를 계산하고</a:t>
                </a:r>
                <a:r>
                  <a:rPr lang="en-US" altLang="ko-KR" sz="1800" dirty="0" smtClean="0"/>
                  <a:t> </a:t>
                </a:r>
                <a:r>
                  <a:rPr lang="ko-KR" altLang="en-US" sz="1800" dirty="0" smtClean="0"/>
                  <a:t>활성함수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latin typeface="Cambria Math"/>
                      </a:rPr>
                      <m:t>𝜏</m:t>
                    </m:r>
                  </m:oMath>
                </a14:m>
                <a:r>
                  <a:rPr lang="ko-KR" altLang="en-US" sz="1800" dirty="0" smtClean="0"/>
                  <a:t>를 적용하는 과정</a:t>
                </a:r>
                <a:endParaRPr lang="en-US" altLang="ko-KR" sz="1800" dirty="0" smtClean="0"/>
              </a:p>
              <a:p>
                <a:endParaRPr lang="en-US" altLang="ko-KR" sz="1800" dirty="0"/>
              </a:p>
              <a:p>
                <a:endParaRPr lang="en-US" altLang="ko-KR" sz="1800" dirty="0" smtClean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r>
                  <a:rPr lang="ko-KR" altLang="en-US" sz="1800" dirty="0" smtClean="0"/>
                  <a:t>시대별 활성함수</a:t>
                </a:r>
                <a:endParaRPr lang="en-US" altLang="ko-KR" sz="1800" dirty="0" smtClean="0"/>
              </a:p>
              <a:p>
                <a:endParaRPr lang="en-US" altLang="ko-KR" sz="1800" dirty="0" smtClean="0"/>
              </a:p>
              <a:p>
                <a:endParaRPr lang="en-US" altLang="ko-KR" sz="1800" dirty="0"/>
              </a:p>
              <a:p>
                <a:endParaRPr lang="en-US" altLang="ko-KR" sz="1800" dirty="0" smtClean="0"/>
              </a:p>
              <a:p>
                <a:endParaRPr lang="en-US" altLang="ko-KR" sz="1800" dirty="0"/>
              </a:p>
              <a:p>
                <a:endParaRPr lang="en-US" altLang="ko-KR" sz="1800" dirty="0" smtClean="0"/>
              </a:p>
              <a:p>
                <a:pPr marL="0" indent="0">
                  <a:buNone/>
                </a:pPr>
                <a:endParaRPr lang="en-US" altLang="ko-KR" sz="1800" dirty="0" smtClean="0"/>
              </a:p>
              <a:p>
                <a:pPr lvl="1"/>
                <a:r>
                  <a:rPr lang="en-US" altLang="ko-KR" dirty="0" err="1" smtClean="0"/>
                  <a:t>tanh</a:t>
                </a:r>
                <a:r>
                  <a:rPr lang="ko-KR" altLang="en-US" dirty="0" smtClean="0"/>
                  <a:t>는 </a:t>
                </a:r>
                <a:r>
                  <a:rPr lang="ko-KR" altLang="en-US" dirty="0" err="1" smtClean="0"/>
                  <a:t>활성값이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커지면 포화 상태가 되고 </a:t>
                </a:r>
                <a:r>
                  <a:rPr lang="ko-KR" altLang="en-US" dirty="0" err="1" smtClean="0"/>
                  <a:t>그레이디언트는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0</a:t>
                </a:r>
                <a:r>
                  <a:rPr lang="ko-KR" altLang="en-US" dirty="0" smtClean="0"/>
                  <a:t>에 가까워짐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매개변수 갱신</a:t>
                </a:r>
                <a:r>
                  <a:rPr lang="en-US" altLang="ko-KR" dirty="0" smtClean="0">
                    <a:sym typeface="Wingdings" pitchFamily="2" charset="2"/>
                  </a:rPr>
                  <a:t>(</a:t>
                </a:r>
                <a:r>
                  <a:rPr lang="ko-KR" altLang="en-US" dirty="0" smtClean="0">
                    <a:sym typeface="Wingdings" pitchFamily="2" charset="2"/>
                  </a:rPr>
                  <a:t>학습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  <a:r>
                  <a:rPr lang="ko-KR" altLang="en-US" dirty="0" smtClean="0">
                    <a:sym typeface="Wingdings" pitchFamily="2" charset="2"/>
                  </a:rPr>
                  <a:t>이 매우 느린 요인</a:t>
                </a:r>
                <a:r>
                  <a:rPr lang="ko-KR" altLang="en-US" dirty="0" smtClean="0"/>
                  <a:t>  </a:t>
                </a:r>
                <a:endParaRPr lang="en-US" altLang="ko-KR" dirty="0"/>
              </a:p>
              <a:p>
                <a:endParaRPr lang="en-US" altLang="ko-KR" sz="1800" dirty="0" smtClean="0"/>
              </a:p>
              <a:p>
                <a:endParaRPr lang="en-US" altLang="ko-KR" sz="1800" dirty="0"/>
              </a:p>
              <a:p>
                <a:endParaRPr lang="en-US" altLang="ko-KR" sz="1800" dirty="0" smtClean="0"/>
              </a:p>
              <a:p>
                <a:endParaRPr lang="en-US" altLang="ko-KR" sz="1800" dirty="0"/>
              </a:p>
              <a:p>
                <a:pPr marL="0" indent="0">
                  <a:buNone/>
                </a:pPr>
                <a:endParaRPr lang="en-US" altLang="ko-KR" sz="1800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4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484784"/>
            <a:ext cx="2163563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15240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911873"/>
            <a:ext cx="6572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7244204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088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활성 함수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en-US" altLang="ko-KR" sz="1800" dirty="0" smtClean="0"/>
                  <a:t>ReLU(Rectified</a:t>
                </a:r>
                <a:r>
                  <a:rPr lang="ko-KR" altLang="en-US" sz="1800" dirty="0" smtClean="0"/>
                  <a:t> </a:t>
                </a:r>
                <a:r>
                  <a:rPr lang="en-US" altLang="ko-KR" sz="1800" dirty="0" smtClean="0"/>
                  <a:t>Linear Unit) </a:t>
                </a:r>
                <a:r>
                  <a:rPr lang="ko-KR" altLang="en-US" sz="1800" dirty="0" smtClean="0"/>
                  <a:t>활성함수</a:t>
                </a:r>
                <a:endParaRPr lang="en-US" altLang="ko-KR" sz="1800" dirty="0" smtClean="0"/>
              </a:p>
              <a:p>
                <a:pPr lvl="1"/>
                <a:r>
                  <a:rPr lang="ko-KR" altLang="en-US" dirty="0" smtClean="0"/>
                  <a:t>포화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문제 해소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r>
                  <a:rPr lang="en-US" altLang="ko-KR" dirty="0" err="1" smtClean="0">
                    <a:sym typeface="Wingdings" pitchFamily="2" charset="2"/>
                  </a:rPr>
                  <a:t>ReLU</a:t>
                </a:r>
                <a:r>
                  <a:rPr lang="ko-KR" altLang="en-US" dirty="0" smtClean="0">
                    <a:sym typeface="Wingdings" pitchFamily="2" charset="2"/>
                  </a:rPr>
                  <a:t>의 변형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en-US" altLang="ko-KR" dirty="0" smtClean="0">
                    <a:sym typeface="Wingdings" pitchFamily="2" charset="2"/>
                  </a:rPr>
                  <a:t>Leaky </a:t>
                </a:r>
                <a:r>
                  <a:rPr lang="en-US" altLang="ko-KR" dirty="0" err="1" smtClean="0">
                    <a:sym typeface="Wingdings" pitchFamily="2" charset="2"/>
                  </a:rPr>
                  <a:t>ReLU</a:t>
                </a:r>
                <a:r>
                  <a:rPr lang="en-US" altLang="ko-KR" dirty="0" smtClean="0">
                    <a:sym typeface="Wingdings" pitchFamily="2" charset="2"/>
                  </a:rPr>
                  <a:t> (</a:t>
                </a:r>
                <a:r>
                  <a:rPr lang="ko-KR" altLang="en-US" dirty="0" smtClean="0">
                    <a:sym typeface="Wingdings" pitchFamily="2" charset="2"/>
                  </a:rPr>
                  <a:t>보통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𝛼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=0.01</m:t>
                    </m:r>
                  </m:oMath>
                </a14:m>
                <a:r>
                  <a:rPr lang="ko-KR" altLang="en-US" dirty="0" smtClean="0"/>
                  <a:t>을 사용</a:t>
                </a:r>
                <a:r>
                  <a:rPr lang="en-US" altLang="ko-KR" dirty="0" smtClean="0"/>
                  <a:t>)</a:t>
                </a:r>
              </a:p>
              <a:p>
                <a:pPr lvl="1"/>
                <a:r>
                  <a:rPr lang="en-US" altLang="ko-KR" dirty="0" err="1" smtClean="0"/>
                  <a:t>PReLU</a:t>
                </a:r>
                <a:r>
                  <a:rPr lang="en-US" altLang="ko-KR" dirty="0" smtClean="0"/>
                  <a:t> 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  <a:sym typeface="Wingdings" pitchFamily="2" charset="2"/>
                      </a:rPr>
                      <m:t>𝛼</m:t>
                    </m:r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학습으로 알아냄</a:t>
                </a:r>
                <a:r>
                  <a:rPr lang="en-US" altLang="ko-KR" dirty="0" smtClean="0"/>
                  <a:t>)</a:t>
                </a:r>
              </a:p>
              <a:p>
                <a:pPr lvl="1"/>
                <a:endParaRPr lang="en-US" altLang="ko-KR" sz="1400" dirty="0" smtClean="0"/>
              </a:p>
              <a:p>
                <a:pPr lvl="1"/>
                <a:endParaRPr lang="en-US" altLang="ko-KR" sz="1400" dirty="0"/>
              </a:p>
              <a:p>
                <a:endParaRPr lang="en-US" altLang="ko-KR" sz="1800" dirty="0" smtClean="0"/>
              </a:p>
              <a:p>
                <a:endParaRPr lang="en-US" altLang="ko-KR" sz="1800" dirty="0"/>
              </a:p>
              <a:p>
                <a:endParaRPr lang="en-US" altLang="ko-KR" sz="1800" dirty="0" smtClean="0"/>
              </a:p>
              <a:p>
                <a:endParaRPr lang="en-US" altLang="ko-KR" sz="1800" dirty="0"/>
              </a:p>
              <a:p>
                <a:endParaRPr lang="en-US" altLang="ko-KR" sz="1800" dirty="0" smtClean="0"/>
              </a:p>
              <a:p>
                <a:endParaRPr lang="en-US" altLang="ko-KR" sz="1800" dirty="0"/>
              </a:p>
              <a:p>
                <a:pPr marL="0" indent="0">
                  <a:buNone/>
                </a:pPr>
                <a:endParaRPr lang="en-US" altLang="ko-KR" sz="1800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86" y="1628800"/>
            <a:ext cx="5760640" cy="551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933056"/>
            <a:ext cx="5917232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950902"/>
            <a:ext cx="3069456" cy="488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042663"/>
            <a:ext cx="628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087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배치 정규화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sz="1800" dirty="0" smtClean="0"/>
                  <a:t>공변량 시프트</a:t>
                </a:r>
                <a:r>
                  <a:rPr lang="en-US" altLang="ko-KR" sz="1800" baseline="30000" dirty="0" smtClean="0"/>
                  <a:t>covariate shift</a:t>
                </a:r>
                <a:r>
                  <a:rPr lang="ko-KR" altLang="en-US" sz="1800" baseline="30000" dirty="0" smtClean="0"/>
                  <a:t> </a:t>
                </a:r>
                <a:r>
                  <a:rPr lang="ko-KR" altLang="en-US" sz="1800" dirty="0" smtClean="0"/>
                  <a:t>현상</a:t>
                </a:r>
                <a:endParaRPr lang="en-US" altLang="ko-KR" sz="180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학습이 진행되면서 층</a:t>
                </a: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의 매개변수가 바뀜에 따라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ko-KR" altLang="en-US" i="1" smtClean="0">
                                <a:latin typeface="Cambria Math"/>
                              </a:rPr>
                              <m:t>𝕏</m:t>
                            </m:r>
                          </m:e>
                        </m:acc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(1)</m:t>
                        </m:r>
                      </m:sup>
                    </m:sSup>
                  </m:oMath>
                </a14:m>
                <a:r>
                  <a:rPr lang="ko-KR" altLang="en-US" dirty="0" smtClean="0"/>
                  <a:t>이 따라 바뀜 </a:t>
                </a:r>
                <a:r>
                  <a:rPr lang="en-US" altLang="ko-KR" dirty="0" smtClean="0">
                    <a:sym typeface="Wingdings" pitchFamily="2" charset="2"/>
                  </a:rPr>
                  <a:t>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층</a:t>
                </a:r>
                <a:r>
                  <a:rPr lang="en-US" altLang="ko-KR" dirty="0" smtClean="0"/>
                  <a:t>2 </a:t>
                </a:r>
                <a:r>
                  <a:rPr lang="ko-KR" altLang="en-US" dirty="0" smtClean="0"/>
                  <a:t>입장에서 보면 자신에게 입력되는 데이터의 분포가 수시로 바뀌는 셈 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층</a:t>
                </a:r>
                <a:r>
                  <a:rPr lang="en-US" altLang="ko-KR" dirty="0" smtClean="0"/>
                  <a:t>2, </a:t>
                </a:r>
                <a:r>
                  <a:rPr lang="ko-KR" altLang="en-US" dirty="0" smtClean="0"/>
                  <a:t>층</a:t>
                </a:r>
                <a:r>
                  <a:rPr lang="en-US" altLang="ko-KR" dirty="0" smtClean="0"/>
                  <a:t>3, …</a:t>
                </a:r>
                <a:r>
                  <a:rPr lang="ko-KR" altLang="en-US" dirty="0" smtClean="0"/>
                  <a:t>으로 깊어짐에 따라 더욱 심각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학습을 방해하는 요인으로 작용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r>
                  <a:rPr lang="en-US" altLang="ko-KR" dirty="0" smtClean="0"/>
                  <a:t> </a:t>
                </a:r>
              </a:p>
              <a:p>
                <a:pPr lvl="1"/>
                <a:endParaRPr lang="en-US" altLang="ko-KR" sz="1400" dirty="0"/>
              </a:p>
              <a:p>
                <a:endParaRPr lang="en-US" altLang="ko-KR" sz="1800" dirty="0" smtClean="0"/>
              </a:p>
              <a:p>
                <a:endParaRPr lang="en-US" altLang="ko-KR" sz="1800" dirty="0"/>
              </a:p>
              <a:p>
                <a:endParaRPr lang="en-US" altLang="ko-KR" sz="1800" dirty="0" smtClean="0"/>
              </a:p>
              <a:p>
                <a:endParaRPr lang="en-US" altLang="ko-KR" sz="1800" dirty="0"/>
              </a:p>
              <a:p>
                <a:endParaRPr lang="en-US" altLang="ko-KR" sz="1800" dirty="0" smtClean="0"/>
              </a:p>
              <a:p>
                <a:endParaRPr lang="en-US" altLang="ko-KR" sz="1800" dirty="0"/>
              </a:p>
              <a:p>
                <a:pPr marL="0" indent="0">
                  <a:buNone/>
                </a:pPr>
                <a:endParaRPr lang="en-US" altLang="ko-KR" sz="1800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416" r="-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29000"/>
            <a:ext cx="4032448" cy="147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54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배치 정규화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 smtClean="0"/>
                  <a:t>배치 정규화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공변량</a:t>
                </a:r>
                <a:r>
                  <a:rPr lang="ko-KR" altLang="en-US" dirty="0" smtClean="0"/>
                  <a:t> 시프트 현상을 누그러뜨리기 위해 식 </a:t>
                </a:r>
                <a:r>
                  <a:rPr lang="en-US" altLang="ko-KR" dirty="0" smtClean="0"/>
                  <a:t>(5.9)</a:t>
                </a:r>
                <a:r>
                  <a:rPr lang="ko-KR" altLang="en-US" dirty="0" smtClean="0"/>
                  <a:t>의 정규화를 모든 층에 적용하는 기법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/>
                <a:r>
                  <a:rPr lang="ko-KR" altLang="en-US" dirty="0"/>
                  <a:t>정규화를 </a:t>
                </a:r>
                <a:r>
                  <a:rPr lang="ko-KR" altLang="en-US" dirty="0" smtClean="0"/>
                  <a:t>적용하는</a:t>
                </a:r>
                <a:r>
                  <a:rPr lang="en-US" altLang="ko-KR" dirty="0" smtClean="0"/>
                  <a:t> </a:t>
                </a:r>
                <a:r>
                  <a:rPr lang="ko-KR" altLang="en-US" dirty="0"/>
                  <a:t>곳이 </a:t>
                </a:r>
                <a:r>
                  <a:rPr lang="ko-KR" altLang="en-US" dirty="0" smtClean="0"/>
                  <a:t>중요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식 </a:t>
                </a:r>
                <a:r>
                  <a:rPr lang="en-US" altLang="ko-KR" dirty="0"/>
                  <a:t>(5.15)</a:t>
                </a:r>
                <a:r>
                  <a:rPr lang="ko-KR" altLang="en-US" dirty="0"/>
                  <a:t>의 연산 과정 중 식 </a:t>
                </a:r>
                <a:r>
                  <a:rPr lang="en-US" altLang="ko-KR" dirty="0"/>
                  <a:t>(5.9)</a:t>
                </a:r>
                <a:r>
                  <a:rPr lang="ko-KR" altLang="en-US" dirty="0"/>
                  <a:t>를 </a:t>
                </a:r>
                <a:r>
                  <a:rPr lang="ko-KR" altLang="en-US" dirty="0" smtClean="0"/>
                  <a:t>어디에 적용하나</a:t>
                </a:r>
                <a:r>
                  <a:rPr lang="en-US" altLang="ko-KR" dirty="0" smtClean="0"/>
                  <a:t>?</a:t>
                </a:r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입력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</m:acc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또는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중간 결과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𝑧</m:t>
                    </m:r>
                  </m:oMath>
                </a14:m>
                <a:r>
                  <a:rPr lang="ko-KR" altLang="en-US" dirty="0"/>
                  <a:t> 중 어느 것에 적용</a:t>
                </a:r>
                <a:r>
                  <a:rPr lang="en-US" altLang="ko-KR" dirty="0"/>
                  <a:t>?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𝑧</m:t>
                    </m:r>
                  </m:oMath>
                </a14:m>
                <a:r>
                  <a:rPr lang="ko-KR" altLang="en-US" dirty="0"/>
                  <a:t>에 </a:t>
                </a:r>
                <a:r>
                  <a:rPr lang="ko-KR" altLang="en-US" dirty="0" smtClean="0"/>
                  <a:t>적용하는 것이 유리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훈련집합 전체 또는 미니배치 </a:t>
                </a:r>
                <a:r>
                  <a:rPr lang="ko-KR" altLang="en-US" dirty="0" smtClean="0"/>
                  <a:t>중 </a:t>
                </a:r>
                <a:r>
                  <a:rPr lang="ko-KR" altLang="en-US" dirty="0"/>
                  <a:t>어느 것에 적용</a:t>
                </a:r>
                <a:r>
                  <a:rPr lang="en-US" altLang="ko-KR" dirty="0" smtClean="0"/>
                  <a:t>?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미니배치에 적용하는 것이 유리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r>
                  <a:rPr lang="en-US" altLang="ko-KR" dirty="0" smtClean="0"/>
                  <a:t> </a:t>
                </a:r>
              </a:p>
              <a:p>
                <a:pPr lvl="1"/>
                <a:endParaRPr lang="en-US" altLang="ko-KR" sz="1400" dirty="0"/>
              </a:p>
              <a:p>
                <a:endParaRPr lang="en-US" altLang="ko-KR" sz="1800" dirty="0" smtClean="0"/>
              </a:p>
              <a:p>
                <a:endParaRPr lang="en-US" altLang="ko-KR" sz="1800" dirty="0"/>
              </a:p>
              <a:p>
                <a:endParaRPr lang="en-US" altLang="ko-KR" sz="1800" dirty="0" smtClean="0"/>
              </a:p>
              <a:p>
                <a:endParaRPr lang="en-US" altLang="ko-KR" sz="1800" dirty="0"/>
              </a:p>
              <a:p>
                <a:endParaRPr lang="en-US" altLang="ko-KR" sz="1800" dirty="0" smtClean="0"/>
              </a:p>
              <a:p>
                <a:endParaRPr lang="en-US" altLang="ko-KR" sz="1800" dirty="0"/>
              </a:p>
              <a:p>
                <a:pPr marL="0" indent="0">
                  <a:buNone/>
                </a:pPr>
                <a:endParaRPr lang="en-US" altLang="ko-KR" sz="1800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772816"/>
            <a:ext cx="64865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01008"/>
            <a:ext cx="15240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35" y="3643885"/>
            <a:ext cx="6572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228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배치 정규화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 smtClean="0"/>
                  <a:t>정규화 변환을 수행하는 코드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미니배치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𝕏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 smtClean="0"/>
                  <a:t>에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(5.15)</a:t>
                </a:r>
                <a:r>
                  <a:rPr lang="ko-KR" altLang="en-US" dirty="0" smtClean="0"/>
                  <a:t>를 적용하여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𝕏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 smtClean="0"/>
                  <a:t>를 얻은 후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𝕏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 가지고 코드</a:t>
                </a:r>
                <a:r>
                  <a:rPr lang="en-US" altLang="ko-KR" dirty="0"/>
                  <a:t> </a:t>
                </a: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을 수행</a:t>
                </a:r>
                <a:endParaRPr lang="en-US" altLang="ko-KR" dirty="0"/>
              </a:p>
              <a:p>
                <a:pPr lvl="1"/>
                <a:r>
                  <a:rPr lang="ko-KR" altLang="en-US" dirty="0" err="1" smtClean="0"/>
                  <a:t>노드마다</a:t>
                </a:r>
                <a:r>
                  <a:rPr lang="ko-KR" altLang="en-US" dirty="0" smtClean="0"/>
                  <a:t> 독립적으로 코드 </a:t>
                </a: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을 수행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𝛼</m:t>
                    </m:r>
                  </m:oMath>
                </a14:m>
                <a:r>
                  <a:rPr lang="ko-KR" altLang="en-US" dirty="0" smtClean="0"/>
                  <a:t>와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</a:rPr>
                      <m:t>𝛽</m:t>
                    </m:r>
                  </m:oMath>
                </a14:m>
                <a:r>
                  <a:rPr lang="ko-KR" altLang="en-US" dirty="0" smtClean="0"/>
                  <a:t>는 </a:t>
                </a:r>
                <a:r>
                  <a:rPr lang="ko-KR" altLang="en-US" dirty="0" err="1" smtClean="0"/>
                  <a:t>노드마다</a:t>
                </a:r>
                <a:r>
                  <a:rPr lang="ko-KR" altLang="en-US" dirty="0" smtClean="0"/>
                  <a:t> 고유한 매개변수로서 학습으로 알아냄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r>
                  <a:rPr lang="en-US" altLang="ko-KR" dirty="0" smtClean="0"/>
                  <a:t> </a:t>
                </a:r>
              </a:p>
              <a:p>
                <a:pPr lvl="1"/>
                <a:endParaRPr lang="en-US" altLang="ko-KR" sz="1400" dirty="0"/>
              </a:p>
              <a:p>
                <a:endParaRPr lang="en-US" altLang="ko-KR" sz="1800" dirty="0" smtClean="0"/>
              </a:p>
              <a:p>
                <a:endParaRPr lang="en-US" altLang="ko-KR" sz="1800" dirty="0"/>
              </a:p>
              <a:p>
                <a:endParaRPr lang="en-US" altLang="ko-KR" sz="1800" dirty="0" smtClean="0"/>
              </a:p>
              <a:p>
                <a:endParaRPr lang="en-US" altLang="ko-KR" sz="1800" dirty="0"/>
              </a:p>
              <a:p>
                <a:endParaRPr lang="en-US" altLang="ko-KR" sz="1800" dirty="0" smtClean="0"/>
              </a:p>
              <a:p>
                <a:endParaRPr lang="en-US" altLang="ko-KR" sz="1800" dirty="0"/>
              </a:p>
              <a:p>
                <a:pPr marL="0" indent="0">
                  <a:buNone/>
                </a:pPr>
                <a:endParaRPr lang="en-US" altLang="ko-KR" sz="1800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21902"/>
            <a:ext cx="3672408" cy="3094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22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배치 정규화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sz="1800" dirty="0" smtClean="0"/>
              <a:t>최적화를 마친 후 추가적인 후처리 작업 필요</a:t>
            </a:r>
            <a:endParaRPr lang="en-US" altLang="ko-KR" sz="1800" dirty="0" smtClean="0"/>
          </a:p>
          <a:p>
            <a:pPr lvl="1"/>
            <a:r>
              <a:rPr lang="ko-KR" altLang="en-US" dirty="0"/>
              <a:t>각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</a:t>
            </a:r>
            <a:r>
              <a:rPr lang="ko-KR" altLang="en-US" dirty="0"/>
              <a:t>전체 훈련집합을 가지고 </a:t>
            </a:r>
            <a:r>
              <a:rPr lang="ko-KR" altLang="en-US" dirty="0" smtClean="0"/>
              <a:t>독립적으로 코드</a:t>
            </a:r>
            <a:r>
              <a:rPr lang="en-US" altLang="ko-KR" dirty="0" smtClean="0"/>
              <a:t>2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예측 단계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독립적으로 식 </a:t>
            </a:r>
            <a:r>
              <a:rPr lang="en-US" altLang="ko-KR" dirty="0" smtClean="0"/>
              <a:t>(5.18)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마지막 두 라인을 수행하는 셈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r>
              <a:rPr lang="en-US" altLang="ko-KR" dirty="0" smtClean="0"/>
              <a:t> </a:t>
            </a:r>
          </a:p>
          <a:p>
            <a:pPr lvl="1"/>
            <a:endParaRPr lang="en-US" altLang="ko-KR" sz="14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72816"/>
            <a:ext cx="6692907" cy="202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013176"/>
            <a:ext cx="733425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201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배치 정규화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en-US" altLang="ko-KR" sz="1800" dirty="0" smtClean="0"/>
              <a:t>CNN</a:t>
            </a:r>
            <a:r>
              <a:rPr lang="ko-KR" altLang="en-US" sz="1800" dirty="0" smtClean="0"/>
              <a:t>에서는</a:t>
            </a:r>
            <a:endParaRPr lang="en-US" altLang="ko-KR" sz="1800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노드</a:t>
            </a:r>
            <a:r>
              <a:rPr lang="ko-KR" altLang="en-US" dirty="0" smtClean="0"/>
              <a:t> 단위가 아니라 특징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단위로 코드 </a:t>
            </a:r>
            <a:r>
              <a:rPr lang="en-US" altLang="ko-KR" dirty="0" smtClean="0"/>
              <a:t>1</a:t>
            </a:r>
            <a:r>
              <a:rPr lang="ko-KR" altLang="en-US" dirty="0" smtClean="0"/>
              <a:t>과 코드 </a:t>
            </a:r>
            <a:r>
              <a:rPr lang="en-US" altLang="ko-KR" dirty="0" smtClean="0"/>
              <a:t>2</a:t>
            </a:r>
            <a:r>
              <a:rPr lang="ko-KR" altLang="en-US" dirty="0" smtClean="0"/>
              <a:t>를 적용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r>
              <a:rPr lang="ko-KR" altLang="en-US" dirty="0" smtClean="0"/>
              <a:t>배치 정규화의 긍정적 효과를 측정한 실험사례</a:t>
            </a:r>
            <a:r>
              <a:rPr lang="en-US" altLang="ko-KR" dirty="0" smtClean="0"/>
              <a:t>[Ioffe2015]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가중치 초기화에 덜 민감함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학습률을</a:t>
            </a:r>
            <a:r>
              <a:rPr lang="ko-KR" altLang="en-US" dirty="0" smtClean="0"/>
              <a:t> 크게 하여 수렴 속도 향상 가능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시그모이드를</a:t>
            </a:r>
            <a:r>
              <a:rPr lang="ko-KR" altLang="en-US" dirty="0" smtClean="0"/>
              <a:t> 활성함수로 사용하는 깊은 신경망도 학습이 이루어짐</a:t>
            </a:r>
            <a:endParaRPr lang="en-US" altLang="ko-KR" dirty="0" smtClean="0"/>
          </a:p>
          <a:p>
            <a:r>
              <a:rPr lang="ko-KR" altLang="en-US" dirty="0" smtClean="0"/>
              <a:t>배치 정규화는 규제 효과를 제공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드롭아웃이라는</a:t>
            </a:r>
            <a:r>
              <a:rPr lang="ko-KR" altLang="en-US" dirty="0" smtClean="0"/>
              <a:t> 규제 기법을 적용하지 않아도 높은 성능</a:t>
            </a: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ko-KR" dirty="0" smtClean="0"/>
              <a:t> </a:t>
            </a:r>
          </a:p>
          <a:p>
            <a:pPr lvl="1">
              <a:lnSpc>
                <a:spcPct val="150000"/>
              </a:lnSpc>
            </a:pPr>
            <a:endParaRPr lang="en-US" altLang="ko-KR" sz="14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196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규제의 필요성과 원리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5.3.1 </a:t>
            </a:r>
            <a:r>
              <a:rPr lang="ko-KR" altLang="en-US" dirty="0" smtClean="0"/>
              <a:t>과잉적합에 빠지는 이유와 과잉적합을 피하는 전략</a:t>
            </a:r>
            <a:endParaRPr lang="en-US" altLang="ko-KR" dirty="0" smtClean="0"/>
          </a:p>
          <a:p>
            <a:r>
              <a:rPr lang="en-US" altLang="ko-KR" dirty="0" smtClean="0"/>
              <a:t>5.3.2 </a:t>
            </a:r>
            <a:r>
              <a:rPr lang="ko-KR" altLang="en-US" dirty="0" smtClean="0"/>
              <a:t>규제의 정의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규제가 중요하기 때문에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장에서 미리 소개한 내용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1.5</a:t>
            </a:r>
            <a:r>
              <a:rPr lang="ko-KR" altLang="en-US" dirty="0" smtClean="0"/>
              <a:t>절의 과소적합과 과잉적합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바이어스와 분산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1-13], 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1-14])</a:t>
            </a:r>
          </a:p>
          <a:p>
            <a:pPr lvl="1"/>
            <a:r>
              <a:rPr lang="en-US" altLang="ko-KR" dirty="0" smtClean="0"/>
              <a:t>1.6</a:t>
            </a:r>
            <a:r>
              <a:rPr lang="ko-KR" altLang="en-US" dirty="0" smtClean="0"/>
              <a:t>절의 데이터 확대와 가중치 감쇠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6954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064896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과잉적합에 빠지는 이유와 과잉적합을 피하는 전략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학습 모델의 용량에 따른 일반화 능력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대부분 가지고 있는 데이터에 비해 훨씬 큰 용량의 모델을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VGGNet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분류층에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억 </a:t>
            </a:r>
            <a:r>
              <a:rPr lang="en-US" altLang="ko-KR" dirty="0" smtClean="0"/>
              <a:t>2</a:t>
            </a:r>
            <a:r>
              <a:rPr lang="ko-KR" altLang="en-US" dirty="0" smtClean="0"/>
              <a:t>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백만 개의 매개변수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훈련집합을 단순히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암기</a:t>
            </a:r>
            <a:r>
              <a:rPr lang="en-US" altLang="ko-KR" dirty="0" smtClean="0"/>
              <a:t>’</a:t>
            </a:r>
            <a:r>
              <a:rPr lang="ko-KR" altLang="en-US" dirty="0" smtClean="0"/>
              <a:t>하는 과잉적합에 주의를 기울여야 함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0000FF"/>
                </a:solidFill>
              </a:rPr>
              <a:t>현대 기계 학습의 전략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 smtClean="0"/>
              <a:t>충분히 큰 용량의 모델을 설계한 다음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학습 과정에서 여러 규제 기법을 적용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4461432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648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064896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규제의 정의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규제는 오래 전부터 수학과 통계학에서 연구해온 주제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모델 용량에 비해 데이터가 부족한 경우의 불량 문제를</a:t>
            </a:r>
            <a:r>
              <a:rPr lang="en-US" altLang="ko-KR" baseline="30000" dirty="0" smtClean="0"/>
              <a:t>ill-posed problem </a:t>
            </a:r>
            <a:r>
              <a:rPr lang="ko-KR" altLang="en-US" dirty="0" smtClean="0"/>
              <a:t>푸는 데 사용</a:t>
            </a: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적절한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가정을 투입하여 문제를 품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입력과 출력 사이의 </a:t>
            </a:r>
            <a:r>
              <a:rPr lang="ko-KR" altLang="en-US" dirty="0" err="1" smtClean="0">
                <a:sym typeface="Wingdings" pitchFamily="2" charset="2"/>
              </a:rPr>
              <a:t>매핑은</a:t>
            </a:r>
            <a:r>
              <a:rPr lang="ko-KR" altLang="en-US" dirty="0" smtClean="0">
                <a:sym typeface="Wingdings" pitchFamily="2" charset="2"/>
              </a:rPr>
              <a:t> 매끄럽다는 사전 지식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ko-KR" altLang="en-US" dirty="0" err="1"/>
              <a:t>티호노프의</a:t>
            </a:r>
            <a:r>
              <a:rPr lang="ko-KR" altLang="en-US" dirty="0"/>
              <a:t> 규제 </a:t>
            </a:r>
            <a:r>
              <a:rPr lang="ko-KR" altLang="en-US" dirty="0" err="1" smtClean="0"/>
              <a:t>기법는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매끄러움 가정에 기반을 둔 </a:t>
            </a:r>
            <a:r>
              <a:rPr lang="ko-KR" altLang="en-US" dirty="0"/>
              <a:t>식 </a:t>
            </a:r>
            <a:r>
              <a:rPr lang="en-US" altLang="ko-KR" dirty="0"/>
              <a:t>(5.19)</a:t>
            </a:r>
            <a:r>
              <a:rPr lang="ko-KR" altLang="en-US" dirty="0"/>
              <a:t>를 사용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4536504" cy="2094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5445224"/>
            <a:ext cx="7194947" cy="705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943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목적함수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교차 엔트로피와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로그우도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5.1.1 </a:t>
            </a:r>
            <a:r>
              <a:rPr lang="ko-KR" altLang="en-US" dirty="0" smtClean="0"/>
              <a:t>평균제곱 오차를 다시 생각하기</a:t>
            </a:r>
            <a:endParaRPr lang="en-US" altLang="ko-KR" dirty="0" smtClean="0"/>
          </a:p>
          <a:p>
            <a:r>
              <a:rPr lang="en-US" altLang="ko-KR" dirty="0" smtClean="0"/>
              <a:t>5.1.2 </a:t>
            </a:r>
            <a:r>
              <a:rPr lang="ko-KR" altLang="en-US" dirty="0" smtClean="0"/>
              <a:t>교차 엔트로피 목적함수</a:t>
            </a:r>
            <a:endParaRPr lang="en-US" altLang="ko-KR" dirty="0" smtClean="0"/>
          </a:p>
          <a:p>
            <a:r>
              <a:rPr lang="en-US" altLang="ko-KR" dirty="0" smtClean="0"/>
              <a:t>5.1.3 </a:t>
            </a:r>
            <a:r>
              <a:rPr lang="en-US" altLang="ko-KR" dirty="0" err="1" smtClean="0"/>
              <a:t>softmax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활성함수와 </a:t>
            </a:r>
            <a:r>
              <a:rPr lang="ko-KR" altLang="en-US" dirty="0" err="1" smtClean="0"/>
              <a:t>로그우도</a:t>
            </a:r>
            <a:r>
              <a:rPr lang="ko-KR" altLang="en-US" dirty="0" smtClean="0"/>
              <a:t> 목적함수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19315"/>
            <a:ext cx="8307288" cy="1523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064896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규제의 정의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현대 기계 학습도 매끄러움 가정을 널리 사용함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5.4.1</a:t>
            </a:r>
            <a:r>
              <a:rPr lang="ko-KR" altLang="en-US" dirty="0" smtClean="0"/>
              <a:t>절의 가중치 감쇠 기법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모델의 구조적 용량을 충분히 크게 하고</a:t>
            </a:r>
            <a:r>
              <a:rPr lang="en-US" altLang="ko-KR" dirty="0" smtClean="0"/>
              <a:t>, ‘</a:t>
            </a:r>
            <a:r>
              <a:rPr lang="ko-KR" altLang="en-US" dirty="0" smtClean="0"/>
              <a:t>수치적 용량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을 제한하는 규제 기법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6</a:t>
            </a:r>
            <a:r>
              <a:rPr lang="ko-KR" altLang="en-US" dirty="0" smtClean="0"/>
              <a:t>장의 비지도 학습 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ko-KR" dirty="0" smtClean="0"/>
              <a:t>『</a:t>
            </a:r>
            <a:r>
              <a:rPr lang="en-US" altLang="ko-KR" dirty="0" smtClean="0"/>
              <a:t>Deep Learning』 </a:t>
            </a:r>
            <a:r>
              <a:rPr lang="ko-KR" altLang="en-US" dirty="0" smtClean="0"/>
              <a:t>책의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marL="266700" lvl="1" indent="0">
              <a:buNone/>
            </a:pPr>
            <a:r>
              <a:rPr lang="en-US" altLang="ko-KR" dirty="0" smtClean="0"/>
              <a:t>“…any modification we make to a learning algorithm that is intended to reduce its generalization error … </a:t>
            </a:r>
            <a:r>
              <a:rPr lang="ko-KR" altLang="en-US" dirty="0" smtClean="0"/>
              <a:t>일반화 오류를 줄이려는 의도를 가지고 학습 알고리즘을 수정하는 방법 모두</a:t>
            </a:r>
            <a:r>
              <a:rPr lang="en-US" altLang="ko-KR" dirty="0" smtClean="0"/>
              <a:t>”</a:t>
            </a:r>
          </a:p>
          <a:p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894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규제 기법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5.4.1 </a:t>
            </a:r>
            <a:r>
              <a:rPr lang="ko-KR" altLang="en-US" dirty="0" smtClean="0"/>
              <a:t>가중치 벌칙</a:t>
            </a:r>
            <a:endParaRPr lang="en-US" altLang="ko-KR" dirty="0" smtClean="0"/>
          </a:p>
          <a:p>
            <a:r>
              <a:rPr lang="en-US" altLang="ko-KR" dirty="0" smtClean="0"/>
              <a:t>5.4.2 </a:t>
            </a:r>
            <a:r>
              <a:rPr lang="ko-KR" altLang="en-US" dirty="0" smtClean="0"/>
              <a:t>조기 멈춤</a:t>
            </a:r>
            <a:endParaRPr lang="en-US" altLang="ko-KR" dirty="0" smtClean="0"/>
          </a:p>
          <a:p>
            <a:r>
              <a:rPr lang="en-US" altLang="ko-KR" dirty="0" smtClean="0"/>
              <a:t>5.4.3 </a:t>
            </a:r>
            <a:r>
              <a:rPr lang="ko-KR" altLang="en-US" dirty="0" smtClean="0"/>
              <a:t>데이터 확대</a:t>
            </a:r>
            <a:endParaRPr lang="en-US" altLang="ko-KR" dirty="0" smtClean="0"/>
          </a:p>
          <a:p>
            <a:r>
              <a:rPr lang="en-US" altLang="ko-KR" dirty="0" smtClean="0"/>
              <a:t>5.4.4 </a:t>
            </a:r>
            <a:r>
              <a:rPr lang="ko-KR" altLang="en-US" dirty="0" err="1" smtClean="0"/>
              <a:t>드롭아웃</a:t>
            </a:r>
            <a:endParaRPr lang="en-US" altLang="ko-KR" dirty="0" smtClean="0"/>
          </a:p>
          <a:p>
            <a:r>
              <a:rPr lang="en-US" altLang="ko-KR" dirty="0" smtClean="0"/>
              <a:t>5.4.5 </a:t>
            </a:r>
            <a:r>
              <a:rPr lang="ko-KR" altLang="en-US" dirty="0" smtClean="0"/>
              <a:t>앙상블 기법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명시적 규제와 암시적 규제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명시적 규제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가중치 감쇠나 </a:t>
            </a:r>
            <a:r>
              <a:rPr lang="ko-KR" altLang="en-US" dirty="0" err="1" smtClean="0"/>
              <a:t>드롭아웃처럼</a:t>
            </a:r>
            <a:r>
              <a:rPr lang="ko-KR" altLang="en-US" dirty="0" smtClean="0"/>
              <a:t> 목적함수나 신경망 구조를 직접 수정하는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암시적 규제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조기 멈춤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증대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잡음 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앙상블처럼 간접적으로 영향을 미치는 방식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7361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벌칙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(5.19)</a:t>
                </a:r>
                <a:r>
                  <a:rPr lang="ko-KR" altLang="en-US" dirty="0" smtClean="0"/>
                  <a:t>를 관련 변수가 드러나도록 다시 쓰면</a:t>
                </a:r>
                <a:r>
                  <a:rPr lang="en-US" altLang="ko-KR" dirty="0" smtClean="0"/>
                  <a:t>,</a:t>
                </a: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규제항은</a:t>
                </a:r>
                <a:r>
                  <a:rPr lang="ko-KR" altLang="en-US" dirty="0" smtClean="0"/>
                  <a:t> 훈련집합과 무관하며</a:t>
                </a:r>
                <a:r>
                  <a:rPr lang="en-US" altLang="ko-KR" dirty="0" smtClean="0"/>
                  <a:t>,</a:t>
                </a:r>
                <a:r>
                  <a:rPr lang="ko-KR" altLang="en-US" dirty="0" smtClean="0"/>
                  <a:t> 데이터 생성 과정에 내재한 사전 지식에 해당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규제항은</a:t>
                </a:r>
                <a:r>
                  <a:rPr lang="ko-KR" altLang="en-US" dirty="0" smtClean="0"/>
                  <a:t> 매개변수를 작은 값으로 유지하므로 모델의 용량을 제한하는 역할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수치적 용량을 제한함</a:t>
                </a:r>
                <a:r>
                  <a:rPr lang="en-US" altLang="ko-KR" dirty="0" smtClean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r>
                  <a:rPr lang="ko-KR" altLang="en-US" dirty="0" err="1" smtClean="0"/>
                  <a:t>규제항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𝑅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무엇을 사용할 것인가</a:t>
                </a:r>
                <a:r>
                  <a:rPr lang="en-US" altLang="ko-KR" dirty="0" smtClean="0"/>
                  <a:t>?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큰 가중치에 벌칙을 가해 작은 가중치를 유지하려고 주로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2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놈이나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1 </a:t>
                </a:r>
                <a:r>
                  <a:rPr lang="ko-KR" altLang="en-US" dirty="0" smtClean="0"/>
                  <a:t>놈을 사용 </a:t>
                </a:r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72" y="1628800"/>
            <a:ext cx="7591375" cy="733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167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벌칙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2 </a:t>
                </a:r>
                <a:r>
                  <a:rPr lang="ko-KR" altLang="en-US" dirty="0" smtClean="0"/>
                  <a:t>놈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규제 항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𝑅</m:t>
                    </m:r>
                  </m:oMath>
                </a14:m>
                <a:r>
                  <a:rPr lang="ko-KR" altLang="en-US" dirty="0" smtClean="0"/>
                  <a:t>로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놈을 사용하는 규제 기법을 </a:t>
                </a:r>
                <a:r>
                  <a:rPr lang="en-US" altLang="ko-KR" dirty="0" smtClean="0"/>
                  <a:t>‘</a:t>
                </a:r>
                <a:r>
                  <a:rPr lang="ko-KR" altLang="en-US" dirty="0" smtClean="0"/>
                  <a:t>가중치 감쇠</a:t>
                </a:r>
                <a:r>
                  <a:rPr lang="en-US" altLang="ko-KR" dirty="0" smtClean="0"/>
                  <a:t>’</a:t>
                </a:r>
                <a:r>
                  <a:rPr lang="ko-KR" altLang="en-US" dirty="0" smtClean="0"/>
                  <a:t>라</a:t>
                </a:r>
                <a:r>
                  <a:rPr lang="en-US" altLang="ko-KR" baseline="30000" dirty="0" smtClean="0"/>
                  <a:t>weight decay </a:t>
                </a:r>
                <a:r>
                  <a:rPr lang="ko-KR" altLang="en-US" dirty="0" smtClean="0"/>
                  <a:t>부름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식</a:t>
                </a:r>
                <a:r>
                  <a:rPr lang="en-US" altLang="ko-KR" dirty="0" smtClean="0">
                    <a:sym typeface="Wingdings" pitchFamily="2" charset="2"/>
                  </a:rPr>
                  <a:t> (5.21)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식 </a:t>
                </a:r>
                <a:r>
                  <a:rPr lang="en-US" altLang="ko-KR" dirty="0" smtClean="0">
                    <a:sym typeface="Wingdings" pitchFamily="2" charset="2"/>
                  </a:rPr>
                  <a:t>(5.21)</a:t>
                </a:r>
                <a:r>
                  <a:rPr lang="ko-KR" altLang="en-US" dirty="0" smtClean="0">
                    <a:sym typeface="Wingdings" pitchFamily="2" charset="2"/>
                  </a:rPr>
                  <a:t>의 </a:t>
                </a:r>
                <a:r>
                  <a:rPr lang="ko-KR" altLang="en-US" dirty="0" err="1" smtClean="0">
                    <a:sym typeface="Wingdings" pitchFamily="2" charset="2"/>
                  </a:rPr>
                  <a:t>그레이디언트</a:t>
                </a:r>
                <a:r>
                  <a:rPr lang="ko-KR" altLang="en-US" dirty="0" smtClean="0">
                    <a:sym typeface="Wingdings" pitchFamily="2" charset="2"/>
                  </a:rPr>
                  <a:t> 계산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95702"/>
            <a:ext cx="7456884" cy="648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42" y="4005064"/>
            <a:ext cx="7231335" cy="336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200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벌칙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식 </a:t>
                </a:r>
                <a:r>
                  <a:rPr lang="en-US" altLang="ko-KR" dirty="0" smtClean="0">
                    <a:sym typeface="Wingdings" pitchFamily="2" charset="2"/>
                  </a:rPr>
                  <a:t>(5.22)</a:t>
                </a:r>
                <a:r>
                  <a:rPr lang="ko-KR" altLang="en-US" dirty="0" smtClean="0">
                    <a:sym typeface="Wingdings" pitchFamily="2" charset="2"/>
                  </a:rPr>
                  <a:t>를 이용하여 매개변수를 갱신하는 수식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𝜆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=0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으로 두면 규제를 적용하지 않은 원래 식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  <a:sym typeface="Wingdings" pitchFamily="2" charset="2"/>
                      </a:rPr>
                      <m:t>𝚯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=</m:t>
                    </m:r>
                    <m:r>
                      <a:rPr lang="el-GR" altLang="ko-KR" b="1" i="0" smtClean="0">
                        <a:latin typeface="Cambria Math"/>
                        <a:ea typeface="Cambria Math"/>
                        <a:sym typeface="Wingdings" pitchFamily="2" charset="2"/>
                      </a:rPr>
                      <m:t>𝚯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−</m:t>
                    </m:r>
                    <m:r>
                      <a:rPr lang="ko-KR" altLang="en-US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𝜌</m:t>
                    </m:r>
                    <m:r>
                      <a:rPr lang="ko-KR" altLang="en-US" b="0" i="0" smtClean="0">
                        <a:latin typeface="Cambria Math"/>
                        <a:ea typeface="Cambria Math"/>
                        <a:sym typeface="Wingdings" pitchFamily="2" charset="2"/>
                      </a:rPr>
                      <m:t>𝛻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𝐽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가 됨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가중치 감쇠는 단지 </a:t>
                </a:r>
                <a14:m>
                  <m:oMath xmlns:m="http://schemas.openxmlformats.org/officeDocument/2006/math">
                    <m:r>
                      <a:rPr lang="el-GR" altLang="ko-KR" b="1">
                        <a:latin typeface="Cambria Math"/>
                        <a:ea typeface="Cambria Math"/>
                        <a:sym typeface="Wingdings" pitchFamily="2" charset="2"/>
                      </a:rPr>
                      <m:t>𝚯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에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1−2</m:t>
                        </m:r>
                        <m:r>
                          <a:rPr lang="ko-KR" altLang="en-US" b="0" i="1" smtClean="0">
                            <a:latin typeface="Cambria Math"/>
                            <a:sym typeface="Wingdings" pitchFamily="2" charset="2"/>
                          </a:rPr>
                          <m:t>𝜌𝜆</m:t>
                        </m:r>
                      </m:e>
                    </m:d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를 곱해주는 셈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/>
                <a:r>
                  <a:rPr lang="ko-KR" altLang="en-US" dirty="0" smtClean="0">
                    <a:sym typeface="Wingdings" pitchFamily="2" charset="2"/>
                  </a:rPr>
                  <a:t>예를 들어</a:t>
                </a:r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  <a:sym typeface="Wingdings" pitchFamily="2" charset="2"/>
                      </a:rPr>
                      <m:t>𝜌</m:t>
                    </m:r>
                  </m:oMath>
                </a14:m>
                <a:r>
                  <a:rPr lang="en-US" altLang="ko-KR" dirty="0" smtClean="0">
                    <a:sym typeface="Wingdings" pitchFamily="2" charset="2"/>
                  </a:rPr>
                  <a:t>=0.01,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  <a:sym typeface="Wingdings" pitchFamily="2" charset="2"/>
                      </a:rPr>
                      <m:t>𝜆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=2.0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이라면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1−2</m:t>
                        </m:r>
                        <m:r>
                          <a:rPr lang="ko-KR" altLang="en-US" i="1">
                            <a:latin typeface="Cambria Math"/>
                            <a:sym typeface="Wingdings" pitchFamily="2" charset="2"/>
                          </a:rPr>
                          <m:t>𝜌𝜆</m:t>
                        </m:r>
                      </m:e>
                    </m:d>
                  </m:oMath>
                </a14:m>
                <a:r>
                  <a:rPr lang="en-US" altLang="ko-KR" dirty="0" smtClean="0">
                    <a:sym typeface="Wingdings" pitchFamily="2" charset="2"/>
                  </a:rPr>
                  <a:t>=0.96</a:t>
                </a:r>
              </a:p>
              <a:p>
                <a:pPr lvl="1"/>
                <a:r>
                  <a:rPr lang="ko-KR" altLang="en-US" dirty="0" smtClean="0">
                    <a:solidFill>
                      <a:srgbClr val="0000FF"/>
                    </a:solidFill>
                    <a:sym typeface="Wingdings" pitchFamily="2" charset="2"/>
                  </a:rPr>
                  <a:t>최종해를 원점 가까이 당기는 효과 </a:t>
                </a:r>
                <a:r>
                  <a:rPr lang="en-US" altLang="ko-KR" dirty="0" smtClean="0">
                    <a:sym typeface="Wingdings" pitchFamily="2" charset="2"/>
                  </a:rPr>
                  <a:t>(</a:t>
                </a:r>
                <a:r>
                  <a:rPr lang="ko-KR" altLang="en-US" dirty="0" smtClean="0">
                    <a:sym typeface="Wingdings" pitchFamily="2" charset="2"/>
                  </a:rPr>
                  <a:t>즉 가중치를 작게 유지함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t="-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34920"/>
            <a:ext cx="2736304" cy="1013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172" y="1625876"/>
            <a:ext cx="2724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25" y="1649688"/>
            <a:ext cx="6381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V="1">
            <a:off x="3724898" y="1854315"/>
            <a:ext cx="720080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4750812" y="2003166"/>
            <a:ext cx="2639132" cy="16264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005064"/>
            <a:ext cx="3312368" cy="251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958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벌칙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 smtClean="0">
                    <a:sym typeface="Wingdings" pitchFamily="2" charset="2"/>
                  </a:rPr>
                  <a:t>선형 회귀에 적용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선형 회귀는 훈련집합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𝕏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𝕐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이 주어지면</a:t>
                </a:r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:r>
                  <a:rPr lang="ko-KR" altLang="en-US" dirty="0" smtClean="0">
                    <a:sym typeface="Wingdings" pitchFamily="2" charset="2"/>
                  </a:rPr>
                  <a:t>식 </a:t>
                </a:r>
                <a:r>
                  <a:rPr lang="en-US" altLang="ko-KR" dirty="0" smtClean="0">
                    <a:sym typeface="Wingdings" pitchFamily="2" charset="2"/>
                  </a:rPr>
                  <a:t>(5.24)</a:t>
                </a:r>
                <a:r>
                  <a:rPr lang="ko-KR" altLang="en-US" dirty="0" smtClean="0">
                    <a:sym typeface="Wingdings" pitchFamily="2" charset="2"/>
                  </a:rPr>
                  <a:t>를 풀어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  <a:sym typeface="Wingdings" pitchFamily="2" charset="2"/>
                      </a:rPr>
                      <m:t>𝐰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를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구하는 문제</a:t>
                </a:r>
                <a:r>
                  <a:rPr lang="en-US" altLang="ko-KR" dirty="0" smtClean="0">
                    <a:sym typeface="Wingdings" pitchFamily="2" charset="2"/>
                  </a:rPr>
                  <a:t>. </a:t>
                </a:r>
                <a:r>
                  <a:rPr lang="ko-KR" altLang="en-US" dirty="0" smtClean="0">
                    <a:sym typeface="Wingdings" pitchFamily="2" charset="2"/>
                  </a:rPr>
                  <a:t>이때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𝐱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  <a:sym typeface="Wingdings" pitchFamily="2" charset="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𝑖</m:t>
                                </m:r>
                                <m: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𝑖</m:t>
                                </m:r>
                                <m: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𝑖𝑑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T</m:t>
                        </m:r>
                      </m:sup>
                    </m:sSup>
                  </m:oMath>
                </a14:m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식</a:t>
                </a:r>
                <a:r>
                  <a:rPr lang="en-US" altLang="ko-KR" dirty="0" smtClean="0">
                    <a:sym typeface="Wingdings" pitchFamily="2" charset="2"/>
                  </a:rPr>
                  <a:t> (5.24)</a:t>
                </a:r>
                <a:r>
                  <a:rPr lang="ko-KR" altLang="en-US" dirty="0" smtClean="0">
                    <a:sym typeface="Wingdings" pitchFamily="2" charset="2"/>
                  </a:rPr>
                  <a:t>를 행렬식으로 바꿔 쓰면</a:t>
                </a:r>
                <a:r>
                  <a:rPr lang="en-US" altLang="ko-KR" dirty="0" smtClean="0">
                    <a:sym typeface="Wingdings" pitchFamily="2" charset="2"/>
                  </a:rPr>
                  <a:t>,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가중치 감쇠를 적용한 목적함수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56878"/>
            <a:ext cx="7828359" cy="3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858186"/>
            <a:ext cx="5544616" cy="290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301208"/>
            <a:ext cx="8376617" cy="312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532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벌칙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식 </a:t>
                </a:r>
                <a:r>
                  <a:rPr lang="en-US" altLang="ko-KR" dirty="0" smtClean="0">
                    <a:sym typeface="Wingdings" pitchFamily="2" charset="2"/>
                  </a:rPr>
                  <a:t>(5.27)</a:t>
                </a:r>
                <a:r>
                  <a:rPr lang="ko-KR" altLang="en-US" dirty="0" smtClean="0">
                    <a:sym typeface="Wingdings" pitchFamily="2" charset="2"/>
                  </a:rPr>
                  <a:t>을 미분하여 </a:t>
                </a:r>
                <a:r>
                  <a:rPr lang="en-US" altLang="ko-KR" dirty="0" smtClean="0">
                    <a:sym typeface="Wingdings" pitchFamily="2" charset="2"/>
                  </a:rPr>
                  <a:t>0</a:t>
                </a:r>
                <a:r>
                  <a:rPr lang="ko-KR" altLang="en-US" dirty="0" smtClean="0">
                    <a:sym typeface="Wingdings" pitchFamily="2" charset="2"/>
                  </a:rPr>
                  <a:t>으로 놓으면</a:t>
                </a:r>
                <a:r>
                  <a:rPr lang="en-US" altLang="ko-KR" dirty="0" smtClean="0">
                    <a:sym typeface="Wingdings" pitchFamily="2" charset="2"/>
                  </a:rPr>
                  <a:t>,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식 </a:t>
                </a:r>
                <a:r>
                  <a:rPr lang="en-US" altLang="ko-KR" dirty="0">
                    <a:sym typeface="Wingdings" pitchFamily="2" charset="2"/>
                  </a:rPr>
                  <a:t>(</a:t>
                </a:r>
                <a:r>
                  <a:rPr lang="en-US" altLang="ko-KR" dirty="0" smtClean="0">
                    <a:sym typeface="Wingdings" pitchFamily="2" charset="2"/>
                  </a:rPr>
                  <a:t>5.28)</a:t>
                </a:r>
                <a:r>
                  <a:rPr lang="ko-KR" altLang="en-US" dirty="0" smtClean="0">
                    <a:sym typeface="Wingdings" pitchFamily="2" charset="2"/>
                  </a:rPr>
                  <a:t>을 정리하면</a:t>
                </a:r>
                <a:r>
                  <a:rPr lang="en-US" altLang="ko-KR" dirty="0" smtClean="0">
                    <a:sym typeface="Wingdings" pitchFamily="2" charset="2"/>
                  </a:rPr>
                  <a:t>,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err="1" smtClean="0">
                    <a:sym typeface="Wingdings" pitchFamily="2" charset="2"/>
                  </a:rPr>
                  <a:t>공분산</a:t>
                </a:r>
                <a:r>
                  <a:rPr lang="ko-KR" altLang="en-US" dirty="0" smtClean="0">
                    <a:sym typeface="Wingdings" pitchFamily="2" charset="2"/>
                  </a:rPr>
                  <a:t> 행렬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  <a:sym typeface="Wingdings" pitchFamily="2" charset="2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T</m:t>
                        </m:r>
                      </m:sup>
                    </m:sSup>
                    <m:r>
                      <a:rPr lang="en-US" altLang="ko-KR" b="1" i="0" smtClean="0">
                        <a:latin typeface="Cambria Math"/>
                        <a:sym typeface="Wingdings" pitchFamily="2" charset="2"/>
                      </a:rPr>
                      <m:t>𝐗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의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대각 요소가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2</m:t>
                    </m:r>
                    <m:r>
                      <a:rPr lang="ko-KR" altLang="en-US" b="0" i="1" smtClean="0">
                        <a:latin typeface="Cambria Math"/>
                        <a:sym typeface="Wingdings" pitchFamily="2" charset="2"/>
                      </a:rPr>
                      <m:t>𝜆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만큼씩 증가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err="1" smtClean="0">
                    <a:sym typeface="Wingdings" pitchFamily="2" charset="2"/>
                  </a:rPr>
                  <a:t>역행렬을</a:t>
                </a:r>
                <a:r>
                  <a:rPr lang="ko-KR" altLang="en-US" dirty="0" smtClean="0">
                    <a:sym typeface="Wingdings" pitchFamily="2" charset="2"/>
                  </a:rPr>
                  <a:t> 곱하므로 가중치를 축소하여 원점으로 당기는 효과 </a:t>
                </a:r>
                <a:r>
                  <a:rPr lang="en-US" altLang="ko-KR" dirty="0" smtClean="0">
                    <a:sym typeface="Wingdings" pitchFamily="2" charset="2"/>
                  </a:rPr>
                  <a:t>([</a:t>
                </a:r>
                <a:r>
                  <a:rPr lang="ko-KR" altLang="en-US" dirty="0" smtClean="0">
                    <a:sym typeface="Wingdings" pitchFamily="2" charset="2"/>
                  </a:rPr>
                  <a:t>그림 </a:t>
                </a:r>
                <a:r>
                  <a:rPr lang="en-US" altLang="ko-KR" dirty="0" smtClean="0">
                    <a:sym typeface="Wingdings" pitchFamily="2" charset="2"/>
                  </a:rPr>
                  <a:t>5-21])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예측 단계에서는</a:t>
                </a:r>
                <a:r>
                  <a:rPr lang="en-US" altLang="ko-KR" dirty="0" smtClean="0">
                    <a:sym typeface="Wingdings" pitchFamily="2" charset="2"/>
                  </a:rPr>
                  <a:t>.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8414717" cy="635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86" y="2780928"/>
            <a:ext cx="69151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96" y="5109195"/>
            <a:ext cx="60388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110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벌칙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43" y="1183528"/>
            <a:ext cx="8397621" cy="4837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36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벌칙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en-US" altLang="ko-KR" dirty="0" smtClean="0">
                <a:sym typeface="Wingdings" pitchFamily="2" charset="2"/>
              </a:rPr>
              <a:t>MLP</a:t>
            </a:r>
            <a:r>
              <a:rPr lang="ko-KR" altLang="en-US" dirty="0" smtClean="0">
                <a:sym typeface="Wingdings" pitchFamily="2" charset="2"/>
              </a:rPr>
              <a:t>와 </a:t>
            </a:r>
            <a:r>
              <a:rPr lang="en-US" altLang="ko-KR" dirty="0" smtClean="0">
                <a:sym typeface="Wingdings" pitchFamily="2" charset="2"/>
              </a:rPr>
              <a:t>DMLP</a:t>
            </a:r>
            <a:r>
              <a:rPr lang="ko-KR" altLang="en-US" dirty="0" smtClean="0">
                <a:sym typeface="Wingdings" pitchFamily="2" charset="2"/>
              </a:rPr>
              <a:t>에 적용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식 </a:t>
            </a:r>
            <a:r>
              <a:rPr lang="en-US" altLang="ko-KR" dirty="0" smtClean="0">
                <a:sym typeface="Wingdings" pitchFamily="2" charset="2"/>
              </a:rPr>
              <a:t>(3.21)</a:t>
            </a:r>
            <a:r>
              <a:rPr lang="ko-KR" altLang="en-US" dirty="0" smtClean="0">
                <a:sym typeface="Wingdings" pitchFamily="2" charset="2"/>
              </a:rPr>
              <a:t>에 식 </a:t>
            </a:r>
            <a:r>
              <a:rPr lang="en-US" altLang="ko-KR" dirty="0" smtClean="0">
                <a:sym typeface="Wingdings" pitchFamily="2" charset="2"/>
              </a:rPr>
              <a:t>(5.23)</a:t>
            </a:r>
            <a:r>
              <a:rPr lang="ko-KR" altLang="en-US" dirty="0" smtClean="0">
                <a:sym typeface="Wingdings" pitchFamily="2" charset="2"/>
              </a:rPr>
              <a:t>의 가중치 감쇠라는 규제 기법을 적용하면</a:t>
            </a:r>
            <a:r>
              <a:rPr lang="en-US" altLang="ko-KR" dirty="0" smtClean="0">
                <a:sym typeface="Wingdings" pitchFamily="2" charset="2"/>
              </a:rPr>
              <a:t>,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[</a:t>
            </a:r>
            <a:r>
              <a:rPr lang="ko-KR" altLang="en-US" dirty="0" smtClean="0">
                <a:sym typeface="Wingdings" pitchFamily="2" charset="2"/>
              </a:rPr>
              <a:t>알고리즘 </a:t>
            </a:r>
            <a:r>
              <a:rPr lang="en-US" altLang="ko-KR" dirty="0" smtClean="0">
                <a:sym typeface="Wingdings" pitchFamily="2" charset="2"/>
              </a:rPr>
              <a:t>3-4]</a:t>
            </a:r>
            <a:r>
              <a:rPr lang="ko-KR" altLang="en-US" dirty="0" smtClean="0">
                <a:sym typeface="Wingdings" pitchFamily="2" charset="2"/>
              </a:rPr>
              <a:t>에 적용하면</a:t>
            </a:r>
            <a:r>
              <a:rPr lang="en-US" altLang="ko-KR" dirty="0" smtClean="0">
                <a:sym typeface="Wingdings" pitchFamily="2" charset="2"/>
              </a:rPr>
              <a:t>,</a:t>
            </a: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1829743" cy="1099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19" y="2390910"/>
            <a:ext cx="6096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256" y="1988840"/>
            <a:ext cx="3010048" cy="121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2436492"/>
            <a:ext cx="6572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3347864" y="2538548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394478"/>
            <a:ext cx="8033147" cy="1554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42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벌칙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[</a:t>
            </a:r>
            <a:r>
              <a:rPr lang="ko-KR" altLang="en-US" dirty="0" smtClean="0">
                <a:sym typeface="Wingdings" pitchFamily="2" charset="2"/>
              </a:rPr>
              <a:t>알고리즘 </a:t>
            </a:r>
            <a:r>
              <a:rPr lang="en-US" altLang="ko-KR" dirty="0" smtClean="0">
                <a:sym typeface="Wingdings" pitchFamily="2" charset="2"/>
              </a:rPr>
              <a:t>3-6](</a:t>
            </a:r>
            <a:r>
              <a:rPr lang="ko-KR" altLang="en-US" dirty="0" smtClean="0">
                <a:sym typeface="Wingdings" pitchFamily="2" charset="2"/>
              </a:rPr>
              <a:t>미니배치 버전</a:t>
            </a:r>
            <a:r>
              <a:rPr lang="en-US" altLang="ko-KR" dirty="0" smtClean="0">
                <a:sym typeface="Wingdings" pitchFamily="2" charset="2"/>
              </a:rPr>
              <a:t>)</a:t>
            </a:r>
            <a:r>
              <a:rPr lang="ko-KR" altLang="en-US" dirty="0" smtClean="0">
                <a:sym typeface="Wingdings" pitchFamily="2" charset="2"/>
              </a:rPr>
              <a:t>에 적용하면</a:t>
            </a:r>
            <a:r>
              <a:rPr lang="en-US" altLang="ko-KR" dirty="0" smtClean="0">
                <a:sym typeface="Wingdings" pitchFamily="2" charset="2"/>
              </a:rPr>
              <a:t>,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DMLP</a:t>
            </a:r>
            <a:r>
              <a:rPr lang="ko-KR" altLang="en-US" dirty="0" smtClean="0">
                <a:sym typeface="Wingdings" pitchFamily="2" charset="2"/>
              </a:rPr>
              <a:t>를 위한 </a:t>
            </a:r>
            <a:r>
              <a:rPr lang="en-US" altLang="ko-KR" dirty="0" smtClean="0">
                <a:sym typeface="Wingdings" pitchFamily="2" charset="2"/>
              </a:rPr>
              <a:t>[</a:t>
            </a:r>
            <a:r>
              <a:rPr lang="ko-KR" altLang="en-US" dirty="0" smtClean="0">
                <a:sym typeface="Wingdings" pitchFamily="2" charset="2"/>
              </a:rPr>
              <a:t>알고리즘 </a:t>
            </a:r>
            <a:r>
              <a:rPr lang="en-US" altLang="ko-KR" dirty="0" smtClean="0">
                <a:sym typeface="Wingdings" pitchFamily="2" charset="2"/>
              </a:rPr>
              <a:t>4-1]</a:t>
            </a:r>
            <a:r>
              <a:rPr lang="ko-KR" altLang="en-US" dirty="0" smtClean="0">
                <a:sym typeface="Wingdings" pitchFamily="2" charset="2"/>
              </a:rPr>
              <a:t>에 적용하면</a:t>
            </a:r>
            <a:r>
              <a:rPr lang="en-US" altLang="ko-KR" dirty="0" smtClean="0">
                <a:sym typeface="Wingdings" pitchFamily="2" charset="2"/>
              </a:rPr>
              <a:t>,</a:t>
            </a: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42" y="1412776"/>
            <a:ext cx="5432598" cy="1929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42" y="4316868"/>
            <a:ext cx="6411146" cy="1770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094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5.1.1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평균제곱 오차 다시 생각하기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평균제곱 오차</a:t>
                </a:r>
                <a:r>
                  <a:rPr lang="en-US" altLang="ko-KR" dirty="0" smtClean="0"/>
                  <a:t>(MSE) </a:t>
                </a:r>
                <a:r>
                  <a:rPr lang="ko-KR" altLang="en-US" dirty="0" smtClean="0"/>
                  <a:t>목적함수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오차가 클수록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cs typeface="Times New Roman" pitchFamily="18" charset="0"/>
                      </a:rPr>
                      <m:t>𝑒</m:t>
                    </m:r>
                  </m:oMath>
                </a14:m>
                <a:r>
                  <a:rPr lang="ko-KR" altLang="en-US" dirty="0" smtClean="0"/>
                  <a:t>값이 크므로 벌점으로 훌륭함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r>
                  <a:rPr lang="ko-KR" altLang="en-US" dirty="0" smtClean="0"/>
                  <a:t>하지만 큰 허점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왼쪽 상황은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</a:rPr>
                      <m:t>𝑒</m:t>
                    </m:r>
                    <m:r>
                      <a:rPr lang="en-US" altLang="ko-KR" b="0" i="0" dirty="0" smtClean="0">
                        <a:latin typeface="Cambria Math"/>
                      </a:rPr>
                      <m:t>=0.2815</m:t>
                    </m:r>
                  </m:oMath>
                </a14:m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오른쪽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상황은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𝑒</m:t>
                    </m:r>
                    <m:r>
                      <a:rPr lang="en-US" altLang="ko-KR" dirty="0">
                        <a:latin typeface="Cambria Math"/>
                      </a:rPr>
                      <m:t>=0.</m:t>
                    </m:r>
                    <m:r>
                      <a:rPr lang="en-US" altLang="ko-KR" b="0" i="0" dirty="0" smtClean="0">
                        <a:latin typeface="Cambria Math"/>
                      </a:rPr>
                      <m:t>4971</m:t>
                    </m:r>
                  </m:oMath>
                </a14:m>
                <a:r>
                  <a:rPr lang="ko-KR" altLang="en-US" dirty="0" smtClean="0"/>
                  <a:t>이므로 오른쪽이 더 큰 벌점을 받아야 마땅함</a:t>
                </a:r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7"/>
            <a:ext cx="5832648" cy="57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948812"/>
            <a:ext cx="6241926" cy="2360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689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벌칙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L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1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놈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규제 항으로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L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1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놈을 적용하면</a:t>
                </a:r>
                <a:r>
                  <a:rPr lang="en-US" altLang="ko-KR" dirty="0" smtClean="0">
                    <a:sym typeface="Wingdings" pitchFamily="2" charset="2"/>
                  </a:rPr>
                  <a:t>, (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L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1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놈은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lang="el-GR" altLang="ko-KR" b="1" i="0" smtClean="0">
                                <a:latin typeface="Cambria Math"/>
                                <a:ea typeface="Cambria Math"/>
                                <a:sym typeface="Wingdings" pitchFamily="2" charset="2"/>
                              </a:rPr>
                              <m:t>𝚯</m:t>
                            </m:r>
                          </m:e>
                        </m:d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/>
                                <a:sym typeface="Wingdings" pitchFamily="2" charset="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/>
                                <a:sym typeface="Wingdings" pitchFamily="2" charset="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+⋯</m:t>
                    </m:r>
                  </m:oMath>
                </a14:m>
                <a:r>
                  <a:rPr lang="en-US" altLang="ko-KR" dirty="0" smtClean="0">
                    <a:sym typeface="Wingdings" pitchFamily="2" charset="2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식 </a:t>
                </a:r>
                <a:r>
                  <a:rPr lang="en-US" altLang="ko-KR" dirty="0" smtClean="0">
                    <a:sym typeface="Wingdings" pitchFamily="2" charset="2"/>
                  </a:rPr>
                  <a:t>(5.32)</a:t>
                </a:r>
                <a:r>
                  <a:rPr lang="ko-KR" altLang="en-US" dirty="0" smtClean="0">
                    <a:sym typeface="Wingdings" pitchFamily="2" charset="2"/>
                  </a:rPr>
                  <a:t>를 미분하면</a:t>
                </a:r>
                <a:r>
                  <a:rPr lang="en-US" altLang="ko-KR" dirty="0" smtClean="0">
                    <a:sym typeface="Wingdings" pitchFamily="2" charset="2"/>
                  </a:rPr>
                  <a:t>,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매개변수를 갱신하는 식에 대입하면</a:t>
                </a:r>
                <a:r>
                  <a:rPr lang="en-US" altLang="ko-KR" dirty="0" smtClean="0">
                    <a:sym typeface="Wingdings" pitchFamily="2" charset="2"/>
                  </a:rPr>
                  <a:t>,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7424936" cy="724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71734"/>
            <a:ext cx="7695580" cy="343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97152"/>
            <a:ext cx="339574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786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벌칙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매개변수를 갱신하는 식 </a:t>
            </a:r>
            <a:endParaRPr lang="en-US" altLang="ko-KR" dirty="0" smtClean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식 </a:t>
            </a:r>
            <a:r>
              <a:rPr lang="en-US" altLang="ko-KR" dirty="0" smtClean="0">
                <a:sym typeface="Wingdings" pitchFamily="2" charset="2"/>
              </a:rPr>
              <a:t>(5.34)</a:t>
            </a:r>
            <a:r>
              <a:rPr lang="ko-KR" altLang="en-US" dirty="0" smtClean="0">
                <a:sym typeface="Wingdings" pitchFamily="2" charset="2"/>
              </a:rPr>
              <a:t>의 가중치 감쇠 효과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i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L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1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놈의 희소성 효과</a:t>
            </a:r>
            <a:r>
              <a:rPr lang="en-US" altLang="ko-KR" dirty="0" smtClean="0">
                <a:sym typeface="Wingdings" pitchFamily="2" charset="2"/>
              </a:rPr>
              <a:t>(0</a:t>
            </a:r>
            <a:r>
              <a:rPr lang="ko-KR" altLang="en-US" dirty="0" smtClean="0">
                <a:sym typeface="Wingdings" pitchFamily="2" charset="2"/>
              </a:rPr>
              <a:t>이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되는 매개변수가 많음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선형 회귀에 적용하면 특징 선택 효과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6490866" cy="375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60" y="2369773"/>
            <a:ext cx="4752528" cy="2680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216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조기 멈춤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학습 시간에 따른 일반화 능력 </a:t>
                </a:r>
                <a:r>
                  <a:rPr lang="en-US" altLang="ko-KR" dirty="0" smtClean="0">
                    <a:sym typeface="Wingdings" pitchFamily="2" charset="2"/>
                  </a:rPr>
                  <a:t>[</a:t>
                </a:r>
                <a:r>
                  <a:rPr lang="ko-KR" altLang="en-US" dirty="0" smtClean="0">
                    <a:sym typeface="Wingdings" pitchFamily="2" charset="2"/>
                  </a:rPr>
                  <a:t>그림 </a:t>
                </a:r>
                <a:r>
                  <a:rPr lang="en-US" altLang="ko-KR" dirty="0" smtClean="0">
                    <a:sym typeface="Wingdings" pitchFamily="2" charset="2"/>
                  </a:rPr>
                  <a:t>5-23(a)]</a:t>
                </a:r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일정 시간</a:t>
                </a:r>
                <a:r>
                  <a:rPr lang="en-US" altLang="ko-KR" dirty="0" smtClean="0"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𝑜𝑝𝑡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이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지나면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과잉적합 </a:t>
                </a:r>
                <a:r>
                  <a:rPr lang="ko-KR" altLang="en-US" dirty="0" smtClean="0">
                    <a:sym typeface="Wingdings" pitchFamily="2" charset="2"/>
                  </a:rPr>
                  <a:t>현상이 나타남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일반화 능력 저하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즉 훈련 데이터를 단순히 암기하기 시작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 smtClean="0">
                    <a:sym typeface="Wingdings" pitchFamily="2" charset="2"/>
                  </a:rPr>
                  <a:t>조기 멈춤이라는 규제 기법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검증집합의 오류가 최저인 점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𝑜𝑝𝑡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에서 학습을 멈춤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 t="-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5089411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021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조기 멈춤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>
                <a:sym typeface="Wingdings" pitchFamily="2" charset="2"/>
              </a:rPr>
              <a:t>[</a:t>
            </a:r>
            <a:r>
              <a:rPr lang="ko-KR" altLang="en-US" dirty="0" smtClean="0">
                <a:sym typeface="Wingdings" pitchFamily="2" charset="2"/>
              </a:rPr>
              <a:t>알고리즘 </a:t>
            </a:r>
            <a:r>
              <a:rPr lang="en-US" altLang="ko-KR" dirty="0" smtClean="0">
                <a:sym typeface="Wingdings" pitchFamily="2" charset="2"/>
              </a:rPr>
              <a:t>5-6]</a:t>
            </a:r>
            <a:r>
              <a:rPr lang="ko-KR" altLang="en-US" dirty="0" smtClean="0">
                <a:sym typeface="Wingdings" pitchFamily="2" charset="2"/>
              </a:rPr>
              <a:t>은 현실을 제대로 반영하지 않은 순진한 버전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[</a:t>
            </a:r>
            <a:r>
              <a:rPr lang="ko-KR" altLang="en-US" dirty="0" smtClean="0">
                <a:sym typeface="Wingdings" pitchFamily="2" charset="2"/>
              </a:rPr>
              <a:t>그림 </a:t>
            </a:r>
            <a:r>
              <a:rPr lang="en-US" altLang="ko-KR" dirty="0" smtClean="0">
                <a:sym typeface="Wingdings" pitchFamily="2" charset="2"/>
              </a:rPr>
              <a:t>5-23(a)] </a:t>
            </a:r>
            <a:r>
              <a:rPr lang="ko-KR" altLang="en-US" dirty="0" smtClean="0">
                <a:sym typeface="Wingdings" pitchFamily="2" charset="2"/>
              </a:rPr>
              <a:t>상황에서 동작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7" y="1916832"/>
            <a:ext cx="8141006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628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조기 멈춤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실제 세계는 </a:t>
                </a:r>
                <a:r>
                  <a:rPr lang="en-US" altLang="ko-KR" dirty="0" smtClean="0">
                    <a:sym typeface="Wingdings" pitchFamily="2" charset="2"/>
                  </a:rPr>
                  <a:t>[</a:t>
                </a:r>
                <a:r>
                  <a:rPr lang="ko-KR" altLang="en-US" dirty="0" smtClean="0">
                    <a:sym typeface="Wingdings" pitchFamily="2" charset="2"/>
                  </a:rPr>
                  <a:t>그림 </a:t>
                </a:r>
                <a:r>
                  <a:rPr lang="en-US" altLang="ko-KR" dirty="0" smtClean="0">
                    <a:sym typeface="Wingdings" pitchFamily="2" charset="2"/>
                  </a:rPr>
                  <a:t>5-23(b)]</a:t>
                </a:r>
                <a:r>
                  <a:rPr lang="ko-KR" altLang="en-US" dirty="0" smtClean="0">
                    <a:sym typeface="Wingdings" pitchFamily="2" charset="2"/>
                  </a:rPr>
                  <a:t>와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같은 상황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순진한 버전을 적용하면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에서 멈추므로 설익은 수렴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이에 대처하는 여러 가지 방안 중에서 </a:t>
                </a:r>
                <a:r>
                  <a:rPr lang="en-US" altLang="ko-KR" dirty="0" smtClean="0">
                    <a:sym typeface="Wingdings" pitchFamily="2" charset="2"/>
                  </a:rPr>
                  <a:t>[</a:t>
                </a:r>
                <a:r>
                  <a:rPr lang="ko-KR" altLang="en-US" dirty="0" smtClean="0">
                    <a:sym typeface="Wingdings" pitchFamily="2" charset="2"/>
                  </a:rPr>
                  <a:t>알고리즘 </a:t>
                </a:r>
                <a:r>
                  <a:rPr lang="en-US" altLang="ko-KR" dirty="0" smtClean="0">
                    <a:sym typeface="Wingdings" pitchFamily="2" charset="2"/>
                  </a:rPr>
                  <a:t>5-7]</a:t>
                </a:r>
                <a:r>
                  <a:rPr lang="ko-KR" altLang="en-US" dirty="0" smtClean="0">
                    <a:sym typeface="Wingdings" pitchFamily="2" charset="2"/>
                  </a:rPr>
                  <a:t>은 참을성을 반영한 버전 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>
                <a:blip r:embed="rId2"/>
                <a:stretch>
                  <a:fillRect l="-624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7006555" cy="4388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865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5.4.3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확대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>
                <a:sym typeface="Wingdings" pitchFamily="2" charset="2"/>
              </a:rPr>
              <a:t>과잉적합 방지하는 가장 확실한 방법은 큰 훈련집합 사용</a:t>
            </a: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하지만 데이터 수집은 비용이 많이 드는 작업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데이터 확대라는 규제 기법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데이터를 인위적으로 변형하여 확대함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자연계에서 벌어지는 잠재적인 변형을 프로그램으로 흉내 내는 셈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5" y="1340768"/>
            <a:ext cx="4968553" cy="238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784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5.4.3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확대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>
                <a:sym typeface="Wingdings" pitchFamily="2" charset="2"/>
              </a:rPr>
              <a:t>예</a:t>
            </a:r>
            <a:r>
              <a:rPr lang="en-US" altLang="ko-KR" dirty="0" smtClean="0">
                <a:sym typeface="Wingdings" pitchFamily="2" charset="2"/>
              </a:rPr>
              <a:t>) MNIST</a:t>
            </a:r>
            <a:r>
              <a:rPr lang="ko-KR" altLang="en-US" dirty="0" smtClean="0">
                <a:sym typeface="Wingdings" pitchFamily="2" charset="2"/>
              </a:rPr>
              <a:t>에 </a:t>
            </a:r>
            <a:r>
              <a:rPr lang="ko-KR" altLang="en-US" dirty="0" err="1" smtClean="0">
                <a:sym typeface="Wingdings" pitchFamily="2" charset="2"/>
              </a:rPr>
              <a:t>어파인</a:t>
            </a:r>
            <a:r>
              <a:rPr lang="ko-KR" altLang="en-US" dirty="0" smtClean="0">
                <a:sym typeface="Wingdings" pitchFamily="2" charset="2"/>
              </a:rPr>
              <a:t> 변환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이동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회전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 smtClean="0">
                <a:sym typeface="Wingdings" pitchFamily="2" charset="2"/>
              </a:rPr>
              <a:t> 크기</a:t>
            </a:r>
            <a:r>
              <a:rPr lang="en-US" altLang="ko-KR" dirty="0" smtClean="0">
                <a:sym typeface="Wingdings" pitchFamily="2" charset="2"/>
              </a:rPr>
              <a:t>)</a:t>
            </a:r>
            <a:r>
              <a:rPr lang="ko-KR" altLang="en-US" dirty="0" smtClean="0">
                <a:sym typeface="Wingdings" pitchFamily="2" charset="2"/>
              </a:rPr>
              <a:t>을 적용</a:t>
            </a: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한계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ko-KR" altLang="en-US" dirty="0" smtClean="0">
                <a:sym typeface="Wingdings" pitchFamily="2" charset="2"/>
              </a:rPr>
              <a:t>수작업 변형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ko-KR" altLang="en-US" dirty="0" smtClean="0">
                <a:sym typeface="Wingdings" pitchFamily="2" charset="2"/>
              </a:rPr>
              <a:t>모든 부류가 같은 변형 사용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94318"/>
            <a:ext cx="5445423" cy="34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770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5.4.3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확대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>
                <a:sym typeface="Wingdings" pitchFamily="2" charset="2"/>
              </a:rPr>
              <a:t>예</a:t>
            </a:r>
            <a:r>
              <a:rPr lang="en-US" altLang="ko-KR" dirty="0" smtClean="0">
                <a:sym typeface="Wingdings" pitchFamily="2" charset="2"/>
              </a:rPr>
              <a:t>) </a:t>
            </a:r>
            <a:r>
              <a:rPr lang="ko-KR" altLang="en-US" dirty="0" err="1" smtClean="0">
                <a:sym typeface="Wingdings" pitchFamily="2" charset="2"/>
              </a:rPr>
              <a:t>모핑을</a:t>
            </a:r>
            <a:r>
              <a:rPr lang="ko-KR" altLang="en-US" dirty="0" smtClean="0">
                <a:sym typeface="Wingdings" pitchFamily="2" charset="2"/>
              </a:rPr>
              <a:t> 이용한 변형 </a:t>
            </a:r>
            <a:r>
              <a:rPr lang="en-US" altLang="ko-KR" dirty="0" smtClean="0">
                <a:sym typeface="Wingdings" pitchFamily="2" charset="2"/>
              </a:rPr>
              <a:t>[Hauberg2016]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비선형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변환으로서 </a:t>
            </a:r>
            <a:r>
              <a:rPr lang="ko-KR" altLang="en-US" dirty="0" err="1" smtClean="0">
                <a:sym typeface="Wingdings" pitchFamily="2" charset="2"/>
              </a:rPr>
              <a:t>어파인</a:t>
            </a:r>
            <a:r>
              <a:rPr lang="ko-KR" altLang="en-US" dirty="0" smtClean="0">
                <a:sym typeface="Wingdings" pitchFamily="2" charset="2"/>
              </a:rPr>
              <a:t> 변환에 비해 훨씬 다양한 형태의 확대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학습 기반</a:t>
            </a:r>
            <a:r>
              <a:rPr lang="en-US" altLang="ko-KR" dirty="0" smtClean="0">
                <a:sym typeface="Wingdings" pitchFamily="2" charset="2"/>
              </a:rPr>
              <a:t>: </a:t>
            </a:r>
            <a:r>
              <a:rPr lang="ko-KR" altLang="en-US" dirty="0" smtClean="0">
                <a:sym typeface="Wingdings" pitchFamily="2" charset="2"/>
              </a:rPr>
              <a:t>데이터에 맞는 </a:t>
            </a:r>
            <a:r>
              <a:rPr lang="en-US" altLang="ko-KR" dirty="0" smtClean="0">
                <a:sym typeface="Wingdings" pitchFamily="2" charset="2"/>
              </a:rPr>
              <a:t>‘</a:t>
            </a:r>
            <a:r>
              <a:rPr lang="ko-KR" altLang="en-US" dirty="0" smtClean="0">
                <a:sym typeface="Wingdings" pitchFamily="2" charset="2"/>
              </a:rPr>
              <a:t>비선형 변환 규칙을 학습</a:t>
            </a:r>
            <a:r>
              <a:rPr lang="en-US" altLang="ko-KR" dirty="0" smtClean="0">
                <a:sym typeface="Wingdings" pitchFamily="2" charset="2"/>
              </a:rPr>
              <a:t>’</a:t>
            </a:r>
            <a:r>
              <a:rPr lang="ko-KR" altLang="en-US" dirty="0" smtClean="0">
                <a:sym typeface="Wingdings" pitchFamily="2" charset="2"/>
              </a:rPr>
              <a:t>하는 셈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56790"/>
            <a:ext cx="8064896" cy="2153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626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5.4.3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확대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>
                <a:sym typeface="Wingdings" pitchFamily="2" charset="2"/>
              </a:rPr>
              <a:t>예</a:t>
            </a:r>
            <a:r>
              <a:rPr lang="en-US" altLang="ko-KR" dirty="0" smtClean="0">
                <a:sym typeface="Wingdings" pitchFamily="2" charset="2"/>
              </a:rPr>
              <a:t>) </a:t>
            </a:r>
            <a:r>
              <a:rPr lang="ko-KR" altLang="en-US" dirty="0" smtClean="0">
                <a:sym typeface="Wingdings" pitchFamily="2" charset="2"/>
              </a:rPr>
              <a:t>자연영상 확대 </a:t>
            </a:r>
            <a:r>
              <a:rPr lang="en-US" altLang="ko-KR" dirty="0" smtClean="0">
                <a:sym typeface="Wingdings" pitchFamily="2" charset="2"/>
              </a:rPr>
              <a:t>[Krizhevsky2012]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256*256 </a:t>
            </a:r>
            <a:r>
              <a:rPr lang="ko-KR" altLang="en-US" dirty="0" smtClean="0">
                <a:sym typeface="Wingdings" pitchFamily="2" charset="2"/>
              </a:rPr>
              <a:t>영상에서</a:t>
            </a:r>
            <a:r>
              <a:rPr lang="en-US" altLang="ko-KR" dirty="0" smtClean="0">
                <a:sym typeface="Wingdings" pitchFamily="2" charset="2"/>
              </a:rPr>
              <a:t> 224*224 </a:t>
            </a:r>
            <a:r>
              <a:rPr lang="ko-KR" altLang="en-US" dirty="0" smtClean="0">
                <a:sym typeface="Wingdings" pitchFamily="2" charset="2"/>
              </a:rPr>
              <a:t>영상을 </a:t>
            </a:r>
            <a:r>
              <a:rPr lang="en-US" altLang="ko-KR" dirty="0" smtClean="0">
                <a:sym typeface="Wingdings" pitchFamily="2" charset="2"/>
              </a:rPr>
              <a:t>1024</a:t>
            </a:r>
            <a:r>
              <a:rPr lang="ko-KR" altLang="en-US" dirty="0" smtClean="0">
                <a:sym typeface="Wingdings" pitchFamily="2" charset="2"/>
              </a:rPr>
              <a:t>장 잘라내어 이동 효과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좌우 반전까지 시도하여 </a:t>
            </a:r>
            <a:r>
              <a:rPr lang="en-US" altLang="ko-KR" dirty="0" smtClean="0">
                <a:sym typeface="Wingdings" pitchFamily="2" charset="2"/>
              </a:rPr>
              <a:t>2048</a:t>
            </a:r>
            <a:r>
              <a:rPr lang="ko-KR" altLang="en-US" dirty="0" smtClean="0">
                <a:sym typeface="Wingdings" pitchFamily="2" charset="2"/>
              </a:rPr>
              <a:t>배로 확대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PCA</a:t>
            </a:r>
            <a:r>
              <a:rPr lang="ko-KR" altLang="en-US" dirty="0" smtClean="0">
                <a:sym typeface="Wingdings" pitchFamily="2" charset="2"/>
              </a:rPr>
              <a:t>를 이용한 색상 변환으로 추가 확대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예측 단계에서는 </a:t>
            </a:r>
            <a:r>
              <a:rPr lang="en-US" altLang="ko-KR" dirty="0" smtClean="0">
                <a:sym typeface="Wingdings" pitchFamily="2" charset="2"/>
              </a:rPr>
              <a:t>[</a:t>
            </a:r>
            <a:r>
              <a:rPr lang="ko-KR" altLang="en-US" dirty="0" smtClean="0">
                <a:sym typeface="Wingdings" pitchFamily="2" charset="2"/>
              </a:rPr>
              <a:t>그림 </a:t>
            </a:r>
            <a:r>
              <a:rPr lang="en-US" altLang="ko-KR" dirty="0" smtClean="0">
                <a:sym typeface="Wingdings" pitchFamily="2" charset="2"/>
              </a:rPr>
              <a:t>5-26]</a:t>
            </a:r>
            <a:r>
              <a:rPr lang="ko-KR" altLang="en-US" dirty="0" smtClean="0">
                <a:sym typeface="Wingdings" pitchFamily="2" charset="2"/>
              </a:rPr>
              <a:t>과 같이 </a:t>
            </a:r>
            <a:r>
              <a:rPr lang="en-US" altLang="ko-KR" dirty="0" smtClean="0">
                <a:sym typeface="Wingdings" pitchFamily="2" charset="2"/>
              </a:rPr>
              <a:t>5</a:t>
            </a:r>
            <a:r>
              <a:rPr lang="ko-KR" altLang="en-US" dirty="0" smtClean="0">
                <a:sym typeface="Wingdings" pitchFamily="2" charset="2"/>
              </a:rPr>
              <a:t>장 잘라내고 좌우 반전하여 </a:t>
            </a:r>
            <a:r>
              <a:rPr lang="en-US" altLang="ko-KR" dirty="0" smtClean="0">
                <a:sym typeface="Wingdings" pitchFamily="2" charset="2"/>
              </a:rPr>
              <a:t>10</a:t>
            </a:r>
            <a:r>
              <a:rPr lang="ko-KR" altLang="en-US" dirty="0" smtClean="0">
                <a:sym typeface="Wingdings" pitchFamily="2" charset="2"/>
              </a:rPr>
              <a:t>장을 만든 다음 앙상블 적용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예</a:t>
            </a:r>
            <a:r>
              <a:rPr lang="en-US" altLang="ko-KR" dirty="0" smtClean="0">
                <a:sym typeface="Wingdings" pitchFamily="2" charset="2"/>
              </a:rPr>
              <a:t>) </a:t>
            </a:r>
            <a:r>
              <a:rPr lang="ko-KR" altLang="en-US" dirty="0" smtClean="0">
                <a:sym typeface="Wingdings" pitchFamily="2" charset="2"/>
              </a:rPr>
              <a:t>잡음을 섞어 확대하는 기법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입력 데이터에 잡음을 섞는 기법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은닉 </a:t>
            </a:r>
            <a:r>
              <a:rPr lang="ko-KR" altLang="en-US" dirty="0" err="1" smtClean="0">
                <a:sym typeface="Wingdings" pitchFamily="2" charset="2"/>
              </a:rPr>
              <a:t>노드에</a:t>
            </a:r>
            <a:r>
              <a:rPr lang="ko-KR" altLang="en-US" dirty="0" smtClean="0">
                <a:sym typeface="Wingdings" pitchFamily="2" charset="2"/>
              </a:rPr>
              <a:t> 잡음을 섞는 기법 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고급 특징 수준에서 데이터를 확대하는 셈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26" y="2924944"/>
            <a:ext cx="7857331" cy="1877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348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5.4.4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드롭아웃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 err="1" smtClean="0">
                <a:sym typeface="Wingdings" pitchFamily="2" charset="2"/>
              </a:rPr>
              <a:t>드롭아웃</a:t>
            </a:r>
            <a:r>
              <a:rPr lang="ko-KR" altLang="en-US" dirty="0" smtClean="0">
                <a:sym typeface="Wingdings" pitchFamily="2" charset="2"/>
              </a:rPr>
              <a:t> 규제 기법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 smtClean="0">
                <a:sym typeface="Wingdings" pitchFamily="2" charset="2"/>
              </a:rPr>
              <a:t>입력층과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ko-KR" altLang="en-US" dirty="0" err="1" smtClean="0">
                <a:sym typeface="Wingdings" pitchFamily="2" charset="2"/>
              </a:rPr>
              <a:t>은닉층의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ko-KR" altLang="en-US" dirty="0" err="1" smtClean="0">
                <a:sym typeface="Wingdings" pitchFamily="2" charset="2"/>
              </a:rPr>
              <a:t>노드</a:t>
            </a:r>
            <a:r>
              <a:rPr lang="ko-KR" altLang="en-US" dirty="0" smtClean="0">
                <a:sym typeface="Wingdings" pitchFamily="2" charset="2"/>
              </a:rPr>
              <a:t> 중 일정 비율을 임의로 선택하여 제거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남은 부분 신경망을 학습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많은 부분 신경망을 만들고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예측 단계에서 앙상블 결합하는 기법으로 볼 수 있음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많은 부분 신경망을 학습하고</a:t>
            </a:r>
            <a:r>
              <a:rPr lang="en-US" altLang="ko-KR" dirty="0" smtClean="0">
                <a:sym typeface="Wingdings" pitchFamily="2" charset="2"/>
              </a:rPr>
              <a:t>,</a:t>
            </a:r>
            <a:r>
              <a:rPr lang="ko-KR" altLang="en-US" dirty="0" smtClean="0">
                <a:sym typeface="Wingdings" pitchFamily="2" charset="2"/>
              </a:rPr>
              <a:t> 저장하고</a:t>
            </a:r>
            <a:r>
              <a:rPr lang="en-US" altLang="ko-KR" dirty="0" smtClean="0">
                <a:sym typeface="Wingdings" pitchFamily="2" charset="2"/>
              </a:rPr>
              <a:t>,</a:t>
            </a:r>
            <a:r>
              <a:rPr lang="ko-KR" altLang="en-US" dirty="0" smtClean="0">
                <a:sym typeface="Wingdings" pitchFamily="2" charset="2"/>
              </a:rPr>
              <a:t> 앙상블 결합하는 데 따른 계산 시간과 메모리 공간 측면의 부담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19" y="3068960"/>
            <a:ext cx="7922096" cy="164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733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5.1.1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평균제곱 오차 다시 생각하기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 smtClean="0"/>
                  <a:t>큰 허점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(5.3)</a:t>
                </a:r>
                <a:r>
                  <a:rPr lang="ko-KR" altLang="en-US" dirty="0" smtClean="0"/>
                  <a:t>의 </a:t>
                </a:r>
                <a:r>
                  <a:rPr lang="ko-KR" altLang="en-US" dirty="0" err="1" smtClean="0"/>
                  <a:t>그레이디언트가</a:t>
                </a:r>
                <a:r>
                  <a:rPr lang="ko-KR" altLang="en-US" dirty="0" smtClean="0"/>
                  <a:t> 벌점에 해당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그레이디언트를</a:t>
                </a:r>
                <a:r>
                  <a:rPr lang="ko-KR" altLang="en-US" dirty="0" smtClean="0"/>
                  <a:t> 계산해보면 왼쪽 상황의 </a:t>
                </a:r>
                <a:r>
                  <a:rPr lang="ko-KR" altLang="en-US" dirty="0" err="1" smtClean="0"/>
                  <a:t>그레이디언트가</a:t>
                </a:r>
                <a:r>
                  <a:rPr lang="ko-KR" altLang="en-US" dirty="0" smtClean="0"/>
                  <a:t> 더 큼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더 많은 오류를 범한 상황이 더 낮은 벌점을 받은 꼴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학습이 더딘 부정적 효과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r>
                  <a:rPr lang="ko-KR" altLang="en-US" dirty="0" smtClean="0">
                    <a:sym typeface="Wingdings" pitchFamily="2" charset="2"/>
                  </a:rPr>
                  <a:t>이유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𝑤𝑥</m:t>
                    </m: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</a:rPr>
                      <m:t>𝑏</m:t>
                    </m:r>
                  </m:oMath>
                </a14:m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아래 그래프의 가로축에 해당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가 커지면 </a:t>
                </a:r>
                <a:r>
                  <a:rPr lang="ko-KR" altLang="en-US" dirty="0" err="1" smtClean="0"/>
                  <a:t>그레이디언트가</a:t>
                </a:r>
                <a:r>
                  <a:rPr lang="ko-KR" altLang="en-US" dirty="0" smtClean="0"/>
                  <a:t> 작아짐</a:t>
                </a:r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05" y="4869160"/>
            <a:ext cx="7056780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6336704" cy="508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48" y="2151769"/>
            <a:ext cx="5616625" cy="1031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038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5.4.4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드롭아웃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실제로는 가중치 공유 사용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하나의 신경망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하나의 가중치 집합</a:t>
            </a:r>
            <a:r>
              <a:rPr lang="en-US" altLang="ko-KR" dirty="0" smtClean="0">
                <a:sym typeface="Wingdings" pitchFamily="2" charset="2"/>
              </a:rPr>
              <a:t>)</a:t>
            </a:r>
            <a:r>
              <a:rPr lang="ko-KR" altLang="en-US" dirty="0" smtClean="0">
                <a:sym typeface="Wingdings" pitchFamily="2" charset="2"/>
              </a:rPr>
              <a:t>에 </a:t>
            </a:r>
            <a:r>
              <a:rPr lang="ko-KR" altLang="en-US" dirty="0" err="1" smtClean="0">
                <a:sym typeface="Wingdings" pitchFamily="2" charset="2"/>
              </a:rPr>
              <a:t>드롭아웃을</a:t>
            </a:r>
            <a:r>
              <a:rPr lang="ko-KR" altLang="en-US" dirty="0" smtClean="0">
                <a:sym typeface="Wingdings" pitchFamily="2" charset="2"/>
              </a:rPr>
              <a:t> 적용함</a:t>
            </a:r>
            <a:r>
              <a:rPr lang="en-US" altLang="ko-KR" dirty="0" smtClean="0">
                <a:sym typeface="Wingdings" pitchFamily="2" charset="2"/>
              </a:rPr>
              <a:t>([</a:t>
            </a:r>
            <a:r>
              <a:rPr lang="ko-KR" altLang="en-US" dirty="0" smtClean="0">
                <a:sym typeface="Wingdings" pitchFamily="2" charset="2"/>
              </a:rPr>
              <a:t>알고리즘 </a:t>
            </a:r>
            <a:r>
              <a:rPr lang="en-US" altLang="ko-KR" dirty="0" smtClean="0">
                <a:sym typeface="Wingdings" pitchFamily="2" charset="2"/>
              </a:rPr>
              <a:t>5-8]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7348686" cy="4143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979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5.4.4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드롭아웃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 smtClean="0">
                    <a:sym typeface="Wingdings" pitchFamily="2" charset="2"/>
                  </a:rPr>
                  <a:t>라인 </a:t>
                </a:r>
                <a:r>
                  <a:rPr lang="en-US" altLang="ko-KR" dirty="0" smtClean="0">
                    <a:sym typeface="Wingdings" pitchFamily="2" charset="2"/>
                  </a:rPr>
                  <a:t>6</a:t>
                </a:r>
                <a:r>
                  <a:rPr lang="ko-KR" altLang="en-US" dirty="0" smtClean="0">
                    <a:sym typeface="Wingdings" pitchFamily="2" charset="2"/>
                  </a:rPr>
                  <a:t>의 전방 계산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불린 배열 </a:t>
                </a:r>
                <a14:m>
                  <m:oMath xmlns:m="http://schemas.openxmlformats.org/officeDocument/2006/math">
                    <m:r>
                      <a:rPr lang="ko-KR" altLang="en-US" b="1" i="0" smtClean="0">
                        <a:latin typeface="Cambria Math"/>
                        <a:sym typeface="Wingdings" pitchFamily="2" charset="2"/>
                      </a:rPr>
                      <m:t>𝛑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에 </a:t>
                </a:r>
                <a:r>
                  <a:rPr lang="ko-KR" altLang="en-US" dirty="0" err="1" smtClean="0">
                    <a:sym typeface="Wingdings" pitchFamily="2" charset="2"/>
                  </a:rPr>
                  <a:t>노드</a:t>
                </a:r>
                <a:r>
                  <a:rPr lang="ko-KR" altLang="en-US" dirty="0" smtClean="0">
                    <a:sym typeface="Wingdings" pitchFamily="2" charset="2"/>
                  </a:rPr>
                  <a:t> 제거 여부를 표시 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b="1">
                        <a:latin typeface="Cambria Math"/>
                        <a:sym typeface="Wingdings" pitchFamily="2" charset="2"/>
                      </a:rPr>
                      <m:t>𝛑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는 샘플마다 독립적으로 정하는데</a:t>
                </a:r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:r>
                  <a:rPr lang="ko-KR" altLang="en-US" dirty="0" err="1" smtClean="0">
                    <a:sym typeface="Wingdings" pitchFamily="2" charset="2"/>
                  </a:rPr>
                  <a:t>난수로</a:t>
                </a:r>
                <a:r>
                  <a:rPr lang="ko-KR" altLang="en-US" dirty="0" smtClean="0">
                    <a:sym typeface="Wingdings" pitchFamily="2" charset="2"/>
                  </a:rPr>
                  <a:t> 설정함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보통 </a:t>
                </a:r>
                <a:r>
                  <a:rPr lang="ko-KR" altLang="en-US" dirty="0" err="1" smtClean="0">
                    <a:sym typeface="Wingdings" pitchFamily="2" charset="2"/>
                  </a:rPr>
                  <a:t>입력층</a:t>
                </a:r>
                <a:r>
                  <a:rPr lang="ko-KR" altLang="en-US" dirty="0" smtClean="0">
                    <a:sym typeface="Wingdings" pitchFamily="2" charset="2"/>
                  </a:rPr>
                  <a:t> 제거 비율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𝑖𝑛𝑝𝑢𝑡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=0.2</m:t>
                    </m:r>
                  </m:oMath>
                </a14:m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:r>
                  <a:rPr lang="ko-KR" altLang="en-US" dirty="0" err="1" smtClean="0">
                    <a:sym typeface="Wingdings" pitchFamily="2" charset="2"/>
                  </a:rPr>
                  <a:t>은닉층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제거 </a:t>
                </a:r>
                <a:r>
                  <a:rPr lang="ko-KR" altLang="en-US" dirty="0">
                    <a:sym typeface="Wingdings" pitchFamily="2" charset="2"/>
                  </a:rPr>
                  <a:t>비율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h𝑖𝑑𝑑𝑒𝑛</m:t>
                        </m:r>
                      </m:sub>
                    </m:sSub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=0.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5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로 설정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8136904" cy="1522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313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5.4.4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드롭아웃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예측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단계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앙상블 효과 모방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/>
                <a:r>
                  <a:rPr lang="ko-KR" altLang="en-US" dirty="0" smtClean="0">
                    <a:sym typeface="Wingdings" pitchFamily="2" charset="2"/>
                  </a:rPr>
                  <a:t>가중치에 생존 비율 </a:t>
                </a:r>
                <a:r>
                  <a:rPr lang="en-US" altLang="ko-KR" dirty="0" smtClean="0">
                    <a:sym typeface="Wingdings" pitchFamily="2" charset="2"/>
                  </a:rPr>
                  <a:t>(1-</a:t>
                </a:r>
                <a:r>
                  <a:rPr lang="ko-KR" altLang="en-US" dirty="0" err="1" smtClean="0">
                    <a:sym typeface="Wingdings" pitchFamily="2" charset="2"/>
                  </a:rPr>
                  <a:t>드롭아웃</a:t>
                </a:r>
                <a:r>
                  <a:rPr lang="ko-KR" altLang="en-US" dirty="0" smtClean="0">
                    <a:sym typeface="Wingdings" pitchFamily="2" charset="2"/>
                  </a:rPr>
                  <a:t> 비율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  <a:r>
                  <a:rPr lang="ko-KR" altLang="en-US" dirty="0" smtClean="0">
                    <a:sym typeface="Wingdings" pitchFamily="2" charset="2"/>
                  </a:rPr>
                  <a:t>을 곱하여 전방 계산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/>
                <a:r>
                  <a:rPr lang="ko-KR" altLang="en-US" dirty="0" smtClean="0">
                    <a:sym typeface="Wingdings" pitchFamily="2" charset="2"/>
                  </a:rPr>
                  <a:t>학습 과정에서 가중치가 </a:t>
                </a:r>
                <a:r>
                  <a:rPr lang="en-US" altLang="ko-KR" dirty="0" smtClean="0">
                    <a:sym typeface="Wingdings" pitchFamily="2" charset="2"/>
                  </a:rPr>
                  <a:t>(1-</a:t>
                </a:r>
                <a:r>
                  <a:rPr lang="ko-KR" altLang="en-US" dirty="0" err="1" smtClean="0">
                    <a:sym typeface="Wingdings" pitchFamily="2" charset="2"/>
                  </a:rPr>
                  <a:t>드롭아웃</a:t>
                </a:r>
                <a:r>
                  <a:rPr lang="ko-KR" altLang="en-US" dirty="0" smtClean="0">
                    <a:sym typeface="Wingdings" pitchFamily="2" charset="2"/>
                  </a:rPr>
                  <a:t> 비율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  <a:r>
                  <a:rPr lang="ko-KR" altLang="en-US" dirty="0" smtClean="0">
                    <a:sym typeface="Wingdings" pitchFamily="2" charset="2"/>
                  </a:rPr>
                  <a:t>만큼만 참여했기 때문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r>
                  <a:rPr lang="ko-KR" altLang="en-US" dirty="0" smtClean="0">
                    <a:sym typeface="Wingdings" pitchFamily="2" charset="2"/>
                  </a:rPr>
                  <a:t>메모리와 계산 효율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추가 메모리는 불린 배열 </a:t>
                </a:r>
                <a14:m>
                  <m:oMath xmlns:m="http://schemas.openxmlformats.org/officeDocument/2006/math">
                    <m:r>
                      <a:rPr lang="ko-KR" altLang="en-US" b="1">
                        <a:latin typeface="Cambria Math"/>
                        <a:sym typeface="Wingdings" pitchFamily="2" charset="2"/>
                      </a:rPr>
                      <m:t>𝛑</m:t>
                    </m:r>
                  </m:oMath>
                </a14:m>
                <a:r>
                  <a:rPr lang="en-US" altLang="ko-KR" b="1" dirty="0" smtClean="0">
                    <a:sym typeface="Wingdings" pitchFamily="2" charset="2"/>
                  </a:rPr>
                  <a:t>, </a:t>
                </a:r>
                <a:r>
                  <a:rPr lang="ko-KR" altLang="en-US" dirty="0" smtClean="0">
                    <a:sym typeface="Wingdings" pitchFamily="2" charset="2"/>
                  </a:rPr>
                  <a:t>추가 계산은 작음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실제 부담은 신경망의 크기에서 옴</a:t>
                </a:r>
                <a:r>
                  <a:rPr lang="en-US" altLang="ko-KR" dirty="0" smtClean="0">
                    <a:sym typeface="Wingdings" pitchFamily="2" charset="2"/>
                  </a:rPr>
                  <a:t>: </a:t>
                </a:r>
                <a:r>
                  <a:rPr lang="ko-KR" altLang="en-US" dirty="0" smtClean="0">
                    <a:sym typeface="Wingdings" pitchFamily="2" charset="2"/>
                  </a:rPr>
                  <a:t>보통 은닉 </a:t>
                </a:r>
                <a:r>
                  <a:rPr lang="ko-KR" altLang="en-US" dirty="0" err="1" smtClean="0">
                    <a:sym typeface="Wingdings" pitchFamily="2" charset="2"/>
                  </a:rPr>
                  <a:t>노드</a:t>
                </a:r>
                <a:r>
                  <a:rPr lang="ko-KR" altLang="en-US" dirty="0" smtClean="0">
                    <a:sym typeface="Wingdings" pitchFamily="2" charset="2"/>
                  </a:rPr>
                  <a:t> 수를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h𝑖𝑑𝑑𝑒𝑛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만큼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늘림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65" y="1412776"/>
            <a:ext cx="3605335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030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5.4.5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앙상블 기법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>
                <a:sym typeface="Wingdings" pitchFamily="2" charset="2"/>
              </a:rPr>
              <a:t>앙상블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서로 다른 여러 개의 모델을 결합하여 일반화 오류를 줄이는 기법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현대 기계 학습은 앙상블도 규제로 여김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두 가지 일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서로 다른 </a:t>
            </a:r>
            <a:r>
              <a:rPr lang="ko-KR" altLang="en-US" dirty="0" err="1" smtClean="0">
                <a:sym typeface="Wingdings" pitchFamily="2" charset="2"/>
              </a:rPr>
              <a:t>예측기를</a:t>
            </a:r>
            <a:r>
              <a:rPr lang="ko-KR" altLang="en-US" dirty="0" smtClean="0">
                <a:sym typeface="Wingdings" pitchFamily="2" charset="2"/>
              </a:rPr>
              <a:t> 학습하는 일</a:t>
            </a: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예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서로 다른 구조의 신경망 여러 개를 학습 또는 같은 구조를 사용하되 서로 다른 </a:t>
            </a:r>
            <a:r>
              <a:rPr lang="ko-KR" altLang="en-US" dirty="0" err="1" smtClean="0">
                <a:sym typeface="Wingdings" pitchFamily="2" charset="2"/>
              </a:rPr>
              <a:t>초깃값과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ko-KR" altLang="en-US" dirty="0" err="1" smtClean="0">
                <a:sym typeface="Wingdings" pitchFamily="2" charset="2"/>
              </a:rPr>
              <a:t>하이퍼</a:t>
            </a:r>
            <a:r>
              <a:rPr lang="ko-KR" altLang="en-US" dirty="0" smtClean="0">
                <a:sym typeface="Wingdings" pitchFamily="2" charset="2"/>
              </a:rPr>
              <a:t> 매개변수를 설정하고 학습</a:t>
            </a: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예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err="1" smtClean="0">
                <a:sym typeface="Wingdings" pitchFamily="2" charset="2"/>
              </a:rPr>
              <a:t>배깅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훈련집합을 여러 번 </a:t>
            </a:r>
            <a:r>
              <a:rPr lang="ko-KR" altLang="en-US" dirty="0" err="1" smtClean="0">
                <a:sym typeface="Wingdings" pitchFamily="2" charset="2"/>
              </a:rPr>
              <a:t>샘플링하여</a:t>
            </a:r>
            <a:r>
              <a:rPr lang="ko-KR" altLang="en-US" dirty="0" smtClean="0">
                <a:sym typeface="Wingdings" pitchFamily="2" charset="2"/>
              </a:rPr>
              <a:t> 서로 다른 훈련집합을 구성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예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err="1" smtClean="0">
                <a:sym typeface="Wingdings" pitchFamily="2" charset="2"/>
              </a:rPr>
              <a:t>부스팅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i</a:t>
            </a:r>
            <a:r>
              <a:rPr lang="ko-KR" altLang="en-US" dirty="0" smtClean="0">
                <a:sym typeface="Wingdings" pitchFamily="2" charset="2"/>
              </a:rPr>
              <a:t>번째 </a:t>
            </a:r>
            <a:r>
              <a:rPr lang="ko-KR" altLang="en-US" dirty="0" err="1" smtClean="0">
                <a:sym typeface="Wingdings" pitchFamily="2" charset="2"/>
              </a:rPr>
              <a:t>예측기가</a:t>
            </a:r>
            <a:r>
              <a:rPr lang="ko-KR" altLang="en-US" dirty="0" smtClean="0">
                <a:sym typeface="Wingdings" pitchFamily="2" charset="2"/>
              </a:rPr>
              <a:t> 틀린 샘플을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i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+1</a:t>
            </a:r>
            <a:r>
              <a:rPr lang="ko-KR" altLang="en-US" dirty="0" smtClean="0">
                <a:sym typeface="Wingdings" pitchFamily="2" charset="2"/>
              </a:rPr>
              <a:t>번째 </a:t>
            </a:r>
            <a:r>
              <a:rPr lang="ko-KR" altLang="en-US" dirty="0" err="1" smtClean="0">
                <a:sym typeface="Wingdings" pitchFamily="2" charset="2"/>
              </a:rPr>
              <a:t>예측기가</a:t>
            </a:r>
            <a:r>
              <a:rPr lang="ko-KR" altLang="en-US" dirty="0" smtClean="0">
                <a:sym typeface="Wingdings" pitchFamily="2" charset="2"/>
              </a:rPr>
              <a:t> 잘 인식하도록 연계성을 고려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학습된 </a:t>
            </a:r>
            <a:r>
              <a:rPr lang="ko-KR" altLang="en-US" dirty="0" err="1" smtClean="0">
                <a:sym typeface="Wingdings" pitchFamily="2" charset="2"/>
              </a:rPr>
              <a:t>예측기를</a:t>
            </a:r>
            <a:r>
              <a:rPr lang="ko-KR" altLang="en-US" dirty="0" smtClean="0">
                <a:sym typeface="Wingdings" pitchFamily="2" charset="2"/>
              </a:rPr>
              <a:t> 결합하는 일</a:t>
            </a: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주로 투표 방식을 사용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자세한 내용은 </a:t>
            </a:r>
            <a:r>
              <a:rPr lang="en-US" altLang="ko-KR" dirty="0" smtClean="0">
                <a:sym typeface="Wingdings" pitchFamily="2" charset="2"/>
              </a:rPr>
              <a:t>12</a:t>
            </a:r>
            <a:r>
              <a:rPr lang="ko-KR" altLang="en-US" dirty="0" smtClean="0">
                <a:sym typeface="Wingdings" pitchFamily="2" charset="2"/>
              </a:rPr>
              <a:t>장</a:t>
            </a: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8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5.5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하이퍼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매개변수 최적화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학습 모델에는 두 종류의 매개변수가 있음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내부 매개변수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신경망의 경우 에지 가중치로서 이 책은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</a:rPr>
                      <m:t>𝚯</m:t>
                    </m:r>
                  </m:oMath>
                </a14:m>
                <a:r>
                  <a:rPr lang="ko-KR" altLang="en-US" dirty="0" err="1" smtClean="0"/>
                  <a:t>로</a:t>
                </a:r>
                <a:r>
                  <a:rPr lang="ko-KR" altLang="en-US" dirty="0" smtClean="0"/>
                  <a:t> 표기 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(4.1)</a:t>
                </a:r>
                <a:r>
                  <a:rPr lang="ko-KR" altLang="en-US" dirty="0" smtClean="0"/>
                  <a:t>의 가중치 행렬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altLang="ko-KR" dirty="0" smtClean="0"/>
                  <a:t>)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학습 알고리즘이 최적화함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하이퍼</a:t>
                </a:r>
                <a:r>
                  <a:rPr lang="ko-KR" altLang="en-US" dirty="0" smtClean="0"/>
                  <a:t> 매개변수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모델의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외부에서 모델의 동작을 </a:t>
                </a:r>
                <a:r>
                  <a:rPr lang="ko-KR" altLang="en-US" dirty="0" smtClean="0"/>
                  <a:t>조정함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</a:t>
                </a:r>
                <a:r>
                  <a:rPr lang="ko-KR" altLang="en-US" dirty="0" err="1" smtClean="0"/>
                  <a:t>은닉층의</a:t>
                </a:r>
                <a:r>
                  <a:rPr lang="ko-KR" altLang="en-US" dirty="0" smtClean="0"/>
                  <a:t> 개수</a:t>
                </a:r>
                <a:r>
                  <a:rPr lang="en-US" altLang="ko-KR" dirty="0" smtClean="0"/>
                  <a:t>, CNN </a:t>
                </a:r>
                <a:r>
                  <a:rPr lang="ko-KR" altLang="en-US" dirty="0" smtClean="0"/>
                  <a:t>마스크 크기와 보폭</a:t>
                </a:r>
                <a:r>
                  <a:rPr lang="en-US" altLang="ko-KR" dirty="0" smtClean="0"/>
                  <a:t>, </a:t>
                </a:r>
                <a:r>
                  <a:rPr lang="ko-KR" altLang="en-US" dirty="0" err="1" smtClean="0"/>
                  <a:t>학습률</a:t>
                </a:r>
                <a:r>
                  <a:rPr lang="en-US" altLang="ko-KR" dirty="0" smtClean="0"/>
                  <a:t>, </a:t>
                </a:r>
                <a:r>
                  <a:rPr lang="ko-KR" altLang="en-US" dirty="0" err="1" smtClean="0"/>
                  <a:t>모멘텀과</a:t>
                </a:r>
                <a:r>
                  <a:rPr lang="ko-KR" altLang="en-US" dirty="0" smtClean="0"/>
                  <a:t> 관련된 매개변수 등</a:t>
                </a:r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6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5.5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하이퍼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매개변수 최적화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 smtClean="0"/>
              <a:t>하이퍼</a:t>
            </a:r>
            <a:r>
              <a:rPr lang="ko-KR" altLang="en-US" dirty="0" smtClean="0"/>
              <a:t> 매개변수 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표준 문헌이 제시하는 기본값을 사용하면 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보통 여러 후보 값 또는 범위를 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후보 값 중에서 주어진 데이터에 최적인 값 선택 </a:t>
            </a:r>
            <a:r>
              <a:rPr lang="en-US" altLang="ko-KR" dirty="0" smtClean="0">
                <a:sym typeface="Wingdings" pitchFamily="2" charset="2"/>
              </a:rPr>
              <a:t> </a:t>
            </a:r>
            <a:r>
              <a:rPr lang="ko-KR" altLang="en-US" dirty="0" err="1" smtClean="0">
                <a:sym typeface="Wingdings" pitchFamily="2" charset="2"/>
              </a:rPr>
              <a:t>하이퍼</a:t>
            </a:r>
            <a:r>
              <a:rPr lang="ko-KR" altLang="en-US" dirty="0" smtClean="0">
                <a:sym typeface="Wingdings" pitchFamily="2" charset="2"/>
              </a:rPr>
              <a:t> 매개변수 최적화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라인 </a:t>
            </a:r>
            <a:r>
              <a:rPr lang="en-US" altLang="ko-KR" dirty="0" smtClean="0">
                <a:sym typeface="Wingdings" pitchFamily="2" charset="2"/>
              </a:rPr>
              <a:t>3</a:t>
            </a:r>
            <a:r>
              <a:rPr lang="ko-KR" altLang="en-US" dirty="0" smtClean="0">
                <a:sym typeface="Wingdings" pitchFamily="2" charset="2"/>
              </a:rPr>
              <a:t>을 구현하는 방법에 따라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수동 탐색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격자 탐색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임의 탐색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05" y="2420888"/>
            <a:ext cx="5341590" cy="3174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56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5.5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하이퍼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매개변수 최적화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격자 탐색과 임의 탐색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임의 탐색은 </a:t>
            </a:r>
            <a:r>
              <a:rPr lang="ko-KR" altLang="en-US" dirty="0" err="1" smtClean="0"/>
              <a:t>난수로</a:t>
            </a:r>
            <a:r>
              <a:rPr lang="ko-KR" altLang="en-US" dirty="0" smtClean="0"/>
              <a:t> 매개변수 조합을 생성함</a:t>
            </a:r>
            <a:endParaRPr lang="en-US" altLang="ko-KR" dirty="0" smtClean="0"/>
          </a:p>
          <a:p>
            <a:r>
              <a:rPr lang="ko-KR" altLang="en-US" dirty="0" smtClean="0"/>
              <a:t>로그 규모 간격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어떤 매개변수는 로그 규모를 사용해야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학습률</a:t>
            </a:r>
            <a:r>
              <a:rPr lang="ko-KR" altLang="en-US" dirty="0" smtClean="0"/>
              <a:t> 범위가 </a:t>
            </a:r>
            <a:r>
              <a:rPr lang="en-US" altLang="ko-KR" dirty="0" smtClean="0"/>
              <a:t>[0.0001~0.1]</a:t>
            </a:r>
            <a:r>
              <a:rPr lang="ko-KR" altLang="en-US" dirty="0" smtClean="0"/>
              <a:t>일 때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등간격은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0.0001, 0.0002, 0.0003, …, 0.0998, 0.0999</a:t>
            </a:r>
            <a:r>
              <a:rPr lang="ko-KR" altLang="en-US" dirty="0" smtClean="0"/>
              <a:t>로 총 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개 값을 조사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로그 규모는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배씩 증가시킴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 </a:t>
            </a:r>
            <a:r>
              <a:rPr lang="en-US" altLang="ko-KR" dirty="0" smtClean="0"/>
              <a:t>0.0001, 0.0002, 0.0004, 0.0008, …, 0.0256, 0.0512, …</a:t>
            </a:r>
            <a:r>
              <a:rPr lang="ko-KR" altLang="en-US" dirty="0" smtClean="0"/>
              <a:t>를 조사함 </a:t>
            </a:r>
            <a:endParaRPr lang="en-US" altLang="ko-KR" dirty="0" smtClean="0"/>
          </a:p>
          <a:p>
            <a:pPr marL="104775" lvl="1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4136703" cy="2310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419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5.5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하이퍼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매개변수 최적화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차원의 저주 문제 발생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매개변수가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ko-KR" altLang="en-US" dirty="0" smtClean="0"/>
              <a:t>개이고 각각이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ko-KR" altLang="en-US" dirty="0" smtClean="0"/>
              <a:t>개 구간이라면 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ko-KR" i="1" baseline="30000" dirty="0" err="1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ko-KR" altLang="en-US" dirty="0" smtClean="0"/>
              <a:t>개의 점을 조사해야 함</a:t>
            </a:r>
            <a:endParaRPr lang="en-US" altLang="ko-KR" dirty="0"/>
          </a:p>
          <a:p>
            <a:r>
              <a:rPr lang="ko-KR" altLang="en-US" dirty="0" smtClean="0"/>
              <a:t>임의 탐색이 우월함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[Bergstra2012]</a:t>
            </a:r>
            <a:r>
              <a:rPr lang="ko-KR" altLang="en-US" dirty="0" smtClean="0"/>
              <a:t>의 실험 </a:t>
            </a:r>
            <a:r>
              <a:rPr lang="en-US" altLang="ko-KR" dirty="0" smtClean="0"/>
              <a:t>(32</a:t>
            </a:r>
            <a:r>
              <a:rPr lang="ko-KR" altLang="en-US" dirty="0" smtClean="0"/>
              <a:t>개의 매개변수</a:t>
            </a:r>
            <a:r>
              <a:rPr lang="en-US" altLang="ko-KR" dirty="0" smtClean="0"/>
              <a:t>)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임의 탐색이 유리함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5-30]</a:t>
            </a:r>
            <a:r>
              <a:rPr lang="ko-KR" altLang="en-US" dirty="0" smtClean="0"/>
              <a:t>은 임의 탐색이 유리한 이유를 설명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00" y="3212976"/>
            <a:ext cx="4546494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831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5.6 2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차 미분을 이용한 방법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5.6.1 </a:t>
            </a:r>
            <a:r>
              <a:rPr lang="ko-KR" altLang="en-US" dirty="0" smtClean="0"/>
              <a:t>뉴턴 방법</a:t>
            </a:r>
            <a:endParaRPr lang="en-US" altLang="ko-KR" dirty="0" smtClean="0"/>
          </a:p>
          <a:p>
            <a:r>
              <a:rPr lang="en-US" altLang="ko-KR" dirty="0" smtClean="0"/>
              <a:t>5.6.2 </a:t>
            </a:r>
            <a:r>
              <a:rPr lang="ko-KR" altLang="en-US" dirty="0" smtClean="0"/>
              <a:t>켤레 </a:t>
            </a:r>
            <a:r>
              <a:rPr lang="ko-KR" altLang="en-US" dirty="0" err="1" smtClean="0"/>
              <a:t>그레이디언트</a:t>
            </a:r>
            <a:r>
              <a:rPr lang="ko-KR" altLang="en-US" dirty="0" smtClean="0"/>
              <a:t> 방법</a:t>
            </a:r>
            <a:endParaRPr lang="en-US" altLang="ko-KR" dirty="0" smtClean="0"/>
          </a:p>
          <a:p>
            <a:r>
              <a:rPr lang="en-US" altLang="ko-KR" dirty="0" smtClean="0"/>
              <a:t>5.6.3 </a:t>
            </a:r>
            <a:r>
              <a:rPr lang="ko-KR" altLang="en-US" dirty="0" smtClean="0"/>
              <a:t>유사 뉴턴 방법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err="1"/>
              <a:t>그레이디언트</a:t>
            </a:r>
            <a:r>
              <a:rPr lang="en-US" altLang="ko-KR" dirty="0"/>
              <a:t>(1</a:t>
            </a:r>
            <a:r>
              <a:rPr lang="ko-KR" altLang="en-US" dirty="0"/>
              <a:t>차 미분</a:t>
            </a:r>
            <a:r>
              <a:rPr lang="en-US" altLang="ko-KR" dirty="0"/>
              <a:t>)</a:t>
            </a:r>
            <a:r>
              <a:rPr lang="ko-KR" altLang="en-US" dirty="0"/>
              <a:t>를 사용하는 경사 </a:t>
            </a:r>
            <a:r>
              <a:rPr lang="ko-KR" altLang="en-US" dirty="0" err="1"/>
              <a:t>하강법</a:t>
            </a:r>
            <a:endParaRPr lang="en-US" altLang="ko-KR" dirty="0"/>
          </a:p>
          <a:p>
            <a:pPr lvl="1"/>
            <a:r>
              <a:rPr lang="ko-KR" altLang="en-US" dirty="0"/>
              <a:t>현재 기계 학습의 주류 알고리즘</a:t>
            </a:r>
            <a:endParaRPr lang="en-US" altLang="ko-KR" dirty="0"/>
          </a:p>
          <a:p>
            <a:pPr lvl="1"/>
            <a:r>
              <a:rPr lang="ko-KR" altLang="en-US" dirty="0"/>
              <a:t>두 가지 방향의 개선책 </a:t>
            </a:r>
            <a:r>
              <a:rPr lang="en-US" altLang="ko-KR" dirty="0"/>
              <a:t>[Bottou2017]</a:t>
            </a:r>
          </a:p>
          <a:p>
            <a:pPr lvl="2"/>
            <a:r>
              <a:rPr lang="ko-KR" altLang="en-US" dirty="0" err="1"/>
              <a:t>그레이디언트의</a:t>
            </a:r>
            <a:r>
              <a:rPr lang="en-US" altLang="ko-KR" dirty="0"/>
              <a:t> </a:t>
            </a:r>
            <a:r>
              <a:rPr lang="ko-KR" altLang="en-US" dirty="0"/>
              <a:t>잡음을 줄임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 smtClean="0"/>
              <a:t>미니배치 </a:t>
            </a:r>
            <a:r>
              <a:rPr lang="ko-KR" altLang="en-US" dirty="0"/>
              <a:t>사용 등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차 미분 </a:t>
            </a:r>
            <a:r>
              <a:rPr lang="ko-KR" altLang="en-US" dirty="0" smtClean="0"/>
              <a:t>정보를 활용 </a:t>
            </a:r>
            <a:r>
              <a:rPr lang="en-US" altLang="ko-KR" dirty="0" smtClean="0">
                <a:sym typeface="Wingdings" pitchFamily="2" charset="2"/>
              </a:rPr>
              <a:t> 5.6</a:t>
            </a:r>
            <a:r>
              <a:rPr lang="ko-KR" altLang="en-US" dirty="0" smtClean="0">
                <a:sym typeface="Wingdings" pitchFamily="2" charset="2"/>
              </a:rPr>
              <a:t>절의 주제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3448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5.6 2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차 미분을 이용한 최적화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경사 </a:t>
            </a:r>
            <a:r>
              <a:rPr lang="ko-KR" altLang="en-US" dirty="0" err="1" smtClean="0"/>
              <a:t>하강법</a:t>
            </a:r>
            <a:r>
              <a:rPr lang="ko-KR" altLang="en-US" dirty="0" smtClean="0"/>
              <a:t> 다시 보기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064896" cy="4703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665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5.1.2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교차 엔트로피 목적함수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교차 엔트로피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레이블에 해당하는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ko-KR" altLang="en-US" dirty="0" smtClean="0"/>
                  <a:t>가 확률변수 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부류가</a:t>
                </a:r>
                <a:r>
                  <a:rPr lang="en-US" altLang="ko-KR" dirty="0" smtClean="0"/>
                  <a:t> 2</a:t>
                </a:r>
                <a:r>
                  <a:rPr lang="ko-KR" altLang="en-US" dirty="0" smtClean="0"/>
                  <a:t>개라고 가정하면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</a:rPr>
                      <m:t>𝑦</m:t>
                    </m:r>
                    <m:r>
                      <a:rPr lang="en-US" altLang="ko-KR" b="0" i="1" dirty="0" smtClean="0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dirty="0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/>
                            <a:ea typeface="Cambria Math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ko-KR" dirty="0" smtClean="0"/>
                  <a:t>)</a:t>
                </a:r>
              </a:p>
              <a:p>
                <a:pPr lvl="1"/>
                <a:r>
                  <a:rPr lang="ko-KR" altLang="en-US" dirty="0" smtClean="0"/>
                  <a:t>확률 분포</a:t>
                </a:r>
                <a:r>
                  <a:rPr lang="en-US" altLang="ko-KR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𝑃</m:t>
                    </m:r>
                  </m:oMath>
                </a14:m>
                <a:r>
                  <a:rPr lang="ko-KR" altLang="en-US" dirty="0"/>
                  <a:t>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정답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레이블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𝑄</m:t>
                    </m:r>
                  </m:oMath>
                </a14:m>
                <a:r>
                  <a:rPr lang="ko-KR" altLang="en-US" dirty="0"/>
                  <a:t>는 신경망 출력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smtClean="0"/>
                  <a:t>확률분포를 통일된 수식으로 쓰면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smtClean="0"/>
                  <a:t>교차 엔트로피 식은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𝑄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ko-KR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0,1</m:t>
                            </m:r>
                          </m:e>
                        </m:d>
                      </m:sub>
                      <m:sup/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𝑦</m:t>
                            </m:r>
                          </m:e>
                        </m:d>
                        <m:func>
                          <m:func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ko-KR" b="0" dirty="0" smtClean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b="-36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24311"/>
            <a:ext cx="4847059" cy="210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941168"/>
            <a:ext cx="2952328" cy="601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112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5.6 2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차 미분을 이용한 최적화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경사 </a:t>
            </a:r>
            <a:r>
              <a:rPr lang="ko-KR" altLang="en-US" dirty="0" err="1" smtClean="0"/>
              <a:t>하강법을</a:t>
            </a:r>
            <a:r>
              <a:rPr lang="ko-KR" altLang="en-US" dirty="0" smtClean="0"/>
              <a:t> 더 빠르게 할 수 있나</a:t>
            </a:r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5-31]</a:t>
            </a:r>
            <a:r>
              <a:rPr lang="ko-KR" altLang="en-US" dirty="0" smtClean="0"/>
              <a:t>에서 파란 경로는 경사 </a:t>
            </a:r>
            <a:r>
              <a:rPr lang="ko-KR" altLang="en-US" dirty="0" err="1" smtClean="0"/>
              <a:t>하강법이</a:t>
            </a:r>
            <a:r>
              <a:rPr lang="ko-KR" altLang="en-US" dirty="0" smtClean="0"/>
              <a:t> 해를 찾아가는 과정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차 미분 정보로는 빨간 경로를 알 수 없음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</a:t>
            </a:r>
            <a:r>
              <a:rPr lang="ko-KR" altLang="en-US" dirty="0" smtClean="0"/>
              <a:t>차 미분은 현재 위치에서 지역적인 기울기 정보만 알려주기 때문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뉴턴 방법은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미분 정보를 활용하여 빨간 경로를 알아냄</a:t>
            </a:r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0888"/>
            <a:ext cx="4965256" cy="2737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689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5.6.1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뉴턴 방법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테일러 급수를 적용하면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(5.37)</a:t>
                </a:r>
                <a:r>
                  <a:rPr lang="ko-KR" altLang="en-US" dirty="0" smtClean="0"/>
                  <a:t>은 변수가 여러 개일 때 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𝐇</m:t>
                    </m:r>
                  </m:oMath>
                </a14:m>
                <a:r>
                  <a:rPr lang="ko-KR" altLang="en-US" dirty="0" smtClean="0"/>
                  <a:t>는 </a:t>
                </a:r>
                <a:r>
                  <a:rPr lang="ko-KR" altLang="en-US" dirty="0" err="1" smtClean="0"/>
                  <a:t>헤시언</a:t>
                </a:r>
                <a:r>
                  <a:rPr lang="ko-KR" altLang="en-US" dirty="0" smtClean="0"/>
                  <a:t> 행렬</a:t>
                </a:r>
                <a:r>
                  <a:rPr lang="en-US" altLang="ko-KR" dirty="0" smtClean="0"/>
                  <a:t>)</a:t>
                </a:r>
                <a:endParaRPr lang="en-US" altLang="ko-KR" b="1" dirty="0"/>
              </a:p>
              <a:p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𝛿</m:t>
                    </m:r>
                  </m:oMath>
                </a14:m>
                <a:r>
                  <a:rPr lang="ko-KR" altLang="en-US" dirty="0" smtClean="0"/>
                  <a:t>로 미분하면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en-US" altLang="ko-KR" b="0" dirty="0" smtClean="0"/>
                  <a:t>[</a:t>
                </a:r>
                <a:r>
                  <a:rPr lang="ko-KR" altLang="en-US" b="0" dirty="0" smtClean="0"/>
                  <a:t>그림 </a:t>
                </a:r>
                <a:r>
                  <a:rPr lang="en-US" altLang="ko-KR" b="0" dirty="0" smtClean="0"/>
                  <a:t>5-32]</a:t>
                </a:r>
                <a:r>
                  <a:rPr lang="ko-KR" altLang="en-US" b="0" dirty="0" smtClean="0"/>
                  <a:t>처럼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𝑤</m:t>
                    </m: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ko-KR" altLang="en-US" b="0" i="1" smtClean="0">
                        <a:latin typeface="Cambria Math"/>
                      </a:rPr>
                      <m:t>𝛿</m:t>
                    </m:r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최소점이라</a:t>
                </a:r>
                <a:r>
                  <a:rPr lang="ko-KR" altLang="en-US" dirty="0" smtClean="0"/>
                  <a:t> 가정하면</a:t>
                </a:r>
                <a:r>
                  <a:rPr lang="en-US" altLang="ko-KR" dirty="0" smtClean="0"/>
                  <a:t>,</a:t>
                </a:r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45214"/>
            <a:ext cx="2952328" cy="61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301208"/>
            <a:ext cx="3379575" cy="591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681" y="4376257"/>
            <a:ext cx="2373843" cy="1862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6696744" cy="604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60928"/>
            <a:ext cx="6661745" cy="553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864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5.6.1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뉴턴 방법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식을 조금 정리하면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r>
              <a:rPr lang="ko-KR" altLang="en-US" dirty="0" smtClean="0"/>
              <a:t>변수가 여러 개인 경우로 확장하면</a:t>
            </a:r>
            <a:r>
              <a:rPr lang="en-US" altLang="ko-KR" dirty="0" smtClean="0"/>
              <a:t>,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0768"/>
            <a:ext cx="6120680" cy="59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35711"/>
            <a:ext cx="5730775" cy="356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749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5.6.1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뉴턴 방법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7788176" cy="2070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429000"/>
            <a:ext cx="7711405" cy="2674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428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5.6.1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뉴턴 방법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뉴턴 방법의 적용</a:t>
                </a:r>
                <a:endParaRPr lang="en-US" altLang="ko-KR" dirty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예제 </a:t>
                </a:r>
                <a:r>
                  <a:rPr lang="en-US" altLang="ko-KR" dirty="0" smtClean="0"/>
                  <a:t>5.3]</a:t>
                </a:r>
                <a:r>
                  <a:rPr lang="ko-KR" altLang="en-US" dirty="0" smtClean="0"/>
                  <a:t>은 </a:t>
                </a:r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차 함수에 뉴턴 방법을 적용했으므로</a:t>
                </a:r>
                <a:r>
                  <a:rPr lang="en-US" altLang="ko-KR" dirty="0" smtClean="0"/>
                  <a:t>, 3</a:t>
                </a:r>
                <a:r>
                  <a:rPr lang="ko-KR" altLang="en-US" dirty="0" smtClean="0"/>
                  <a:t>차 항 이상을 무시한 식 </a:t>
                </a:r>
                <a:r>
                  <a:rPr lang="en-US" altLang="ko-KR" dirty="0" smtClean="0"/>
                  <a:t>(5.36)</a:t>
                </a:r>
                <a:r>
                  <a:rPr lang="ko-KR" altLang="en-US" dirty="0" smtClean="0"/>
                  <a:t>을 사용했음에도 최적 경우 제시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기계 학습이 사용하는 목적함수는 </a:t>
                </a:r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차 함수보다 복잡한 함수이므로 한 번에 </a:t>
                </a:r>
                <a:r>
                  <a:rPr lang="ko-KR" altLang="en-US" dirty="0" err="1" smtClean="0"/>
                  <a:t>최적해에</a:t>
                </a:r>
                <a:r>
                  <a:rPr lang="ko-KR" altLang="en-US" dirty="0" smtClean="0"/>
                  <a:t> 도달 불가능 </a:t>
                </a:r>
                <a:r>
                  <a:rPr lang="en-US" altLang="ko-KR" dirty="0" smtClean="0">
                    <a:sym typeface="Wingdings" pitchFamily="2" charset="2"/>
                  </a:rPr>
                  <a:t>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알고리즘 </a:t>
                </a:r>
                <a:r>
                  <a:rPr lang="en-US" altLang="ko-KR" dirty="0" smtClean="0"/>
                  <a:t>5-10]</a:t>
                </a:r>
                <a:r>
                  <a:rPr lang="ko-KR" altLang="en-US" dirty="0" smtClean="0"/>
                  <a:t>과 같이 반복하는 뉴턴 방법을 사용해야 함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라인 </a:t>
                </a:r>
                <a:r>
                  <a:rPr lang="en-US" altLang="ko-KR" dirty="0" smtClean="0"/>
                  <a:t>3</a:t>
                </a:r>
                <a:r>
                  <a:rPr lang="ko-KR" altLang="en-US" dirty="0" smtClean="0"/>
                  <a:t>에서 </a:t>
                </a:r>
                <a:r>
                  <a:rPr lang="ko-KR" altLang="en-US" dirty="0" err="1" smtClean="0"/>
                  <a:t>헤시언</a:t>
                </a:r>
                <a:r>
                  <a:rPr lang="ko-KR" altLang="en-US" dirty="0" smtClean="0"/>
                  <a:t>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ko-KR" altLang="en-US" dirty="0" smtClean="0"/>
                  <a:t>를 구해야 함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매개변수의 개수를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m</a:t>
                </a:r>
                <a:r>
                  <a:rPr lang="ko-KR" altLang="en-US" dirty="0" smtClean="0">
                    <a:sym typeface="Wingdings" pitchFamily="2" charset="2"/>
                  </a:rPr>
                  <a:t>이라 할 때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𝑂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𝑚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3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ko-KR" altLang="en-US" dirty="0" smtClean="0"/>
                  <a:t>이라는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과다한 </a:t>
                </a:r>
                <a:r>
                  <a:rPr lang="ko-KR" altLang="en-US" dirty="0" err="1" smtClean="0"/>
                  <a:t>계산량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켤레 </a:t>
                </a:r>
                <a:r>
                  <a:rPr lang="ko-KR" altLang="en-US" dirty="0" err="1" smtClean="0">
                    <a:sym typeface="Wingdings" pitchFamily="2" charset="2"/>
                  </a:rPr>
                  <a:t>그레이디언트</a:t>
                </a:r>
                <a:r>
                  <a:rPr lang="ko-KR" altLang="en-US" dirty="0" smtClean="0">
                    <a:sym typeface="Wingdings" pitchFamily="2" charset="2"/>
                  </a:rPr>
                  <a:t> 방법이 대안 제시</a:t>
                </a:r>
                <a:endParaRPr lang="en-US" altLang="ko-KR" dirty="0" smtClean="0"/>
              </a:p>
              <a:p>
                <a:pPr lvl="1"/>
                <a:endParaRPr lang="en-US" altLang="ko-KR" b="1" dirty="0"/>
              </a:p>
              <a:p>
                <a:pPr lvl="1"/>
                <a:endParaRPr lang="en-US" altLang="ko-KR" b="1" dirty="0" smtClean="0"/>
              </a:p>
              <a:p>
                <a:pPr lvl="1"/>
                <a:endParaRPr lang="en-US" altLang="ko-KR" b="1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19"/>
            <a:ext cx="3888432" cy="2726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123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5.6.2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켤레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그레이디언트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방법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직선 탐색</a:t>
                </a:r>
                <a:r>
                  <a:rPr lang="en-US" altLang="ko-KR" baseline="30000" dirty="0" smtClean="0"/>
                  <a:t>line search</a:t>
                </a:r>
                <a:endParaRPr lang="en-US" altLang="ko-KR" baseline="30000" dirty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</a:t>
                </a:r>
                <a:r>
                  <a:rPr lang="en-US" altLang="ko-KR" dirty="0" smtClean="0"/>
                  <a:t> 5-33(a)]</a:t>
                </a:r>
                <a:r>
                  <a:rPr lang="ko-KR" altLang="en-US" dirty="0" smtClean="0"/>
                  <a:t>는 경사 </a:t>
                </a:r>
                <a:r>
                  <a:rPr lang="ko-KR" altLang="en-US" dirty="0" err="1" smtClean="0"/>
                  <a:t>하강법이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학습률을</a:t>
                </a:r>
                <a:r>
                  <a:rPr lang="ko-KR" altLang="en-US" dirty="0" smtClean="0"/>
                  <a:t> 직선 탐색으로 찾는 상황을 예시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켤레 </a:t>
                </a:r>
                <a:r>
                  <a:rPr lang="ko-KR" altLang="en-US" dirty="0" err="1" smtClean="0"/>
                  <a:t>그레이디언트</a:t>
                </a:r>
                <a:r>
                  <a:rPr lang="ko-KR" altLang="en-US" dirty="0" smtClean="0"/>
                  <a:t> 방법</a:t>
                </a:r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5-33(a)]</a:t>
                </a:r>
                <a:r>
                  <a:rPr lang="ko-KR" altLang="en-US" dirty="0" smtClean="0"/>
                  <a:t>의 경사 </a:t>
                </a:r>
                <a:r>
                  <a:rPr lang="ko-KR" altLang="en-US" dirty="0" err="1" smtClean="0"/>
                  <a:t>하강법은</a:t>
                </a:r>
                <a:r>
                  <a:rPr lang="ko-KR" altLang="en-US" dirty="0" smtClean="0"/>
                  <a:t> 근본적으로 </a:t>
                </a:r>
                <a:r>
                  <a:rPr lang="ko-KR" altLang="en-US" dirty="0"/>
                  <a:t>이전 경사 하강법과 </a:t>
                </a:r>
                <a:r>
                  <a:rPr lang="ko-KR" altLang="en-US" dirty="0" smtClean="0"/>
                  <a:t>같음</a:t>
                </a:r>
                <a:endParaRPr lang="en-US" altLang="ko-KR" dirty="0" smtClean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직선 탐색할 때 직전에 사용한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 smtClean="0"/>
                  <a:t>정보를 전혀 고려하지 않음</a:t>
                </a:r>
                <a:endParaRPr lang="en-US" altLang="ko-KR" dirty="0"/>
              </a:p>
              <a:p>
                <a:pPr lvl="2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5-33(b)]</a:t>
                </a:r>
                <a:r>
                  <a:rPr lang="ko-KR" altLang="en-US" dirty="0" smtClean="0"/>
                  <a:t>의 켤레 </a:t>
                </a:r>
                <a:r>
                  <a:rPr lang="ko-KR" altLang="en-US" dirty="0" err="1" smtClean="0"/>
                  <a:t>그레이디언트는</a:t>
                </a:r>
                <a:r>
                  <a:rPr lang="ko-KR" altLang="en-US" dirty="0" smtClean="0"/>
                  <a:t> 직전 정보를 사용하여 해에 빨리 접근 </a:t>
                </a:r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b="1" dirty="0"/>
              </a:p>
              <a:p>
                <a:pPr lvl="1"/>
                <a:endParaRPr lang="en-US" altLang="ko-KR" b="1" dirty="0" smtClean="0"/>
              </a:p>
              <a:p>
                <a:pPr lvl="1"/>
                <a:endParaRPr lang="en-US" altLang="ko-KR" b="1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76" y="1844824"/>
            <a:ext cx="6330677" cy="2694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52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5.6.2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켤레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그레이디언트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방법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켤레 </a:t>
                </a:r>
                <a:r>
                  <a:rPr lang="ko-KR" altLang="en-US" dirty="0" err="1" smtClean="0"/>
                  <a:t>그레이디언트</a:t>
                </a:r>
                <a:endParaRPr lang="en-US" altLang="ko-KR" baseline="30000" dirty="0"/>
              </a:p>
              <a:p>
                <a:pPr lvl="1"/>
                <a:r>
                  <a:rPr lang="ko-KR" altLang="en-US" dirty="0" smtClean="0"/>
                  <a:t>직전에 사용한 직선이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 smtClean="0"/>
                  <a:t>이라면 다음 순간에는 식 </a:t>
                </a:r>
                <a:r>
                  <a:rPr lang="en-US" altLang="ko-KR" dirty="0" smtClean="0"/>
                  <a:t>(5.40)</a:t>
                </a:r>
                <a:r>
                  <a:rPr lang="ko-KR" altLang="en-US" dirty="0" smtClean="0"/>
                  <a:t>을 만족하는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 사용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  <m:r>
                          <a:rPr lang="en-US" altLang="ko-KR" i="1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 smtClean="0"/>
                  <a:t>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 켤레라 부름</a:t>
                </a:r>
                <a:r>
                  <a:rPr lang="en-US" altLang="ko-KR" dirty="0" smtClean="0"/>
                  <a:t>). </a:t>
                </a:r>
                <a:r>
                  <a:rPr lang="ko-KR" altLang="en-US" dirty="0" smtClean="0"/>
                  <a:t>그런데 식 </a:t>
                </a:r>
                <a:r>
                  <a:rPr lang="en-US" altLang="ko-KR" dirty="0" smtClean="0"/>
                  <a:t>(5.40)</a:t>
                </a:r>
                <a:r>
                  <a:rPr lang="ko-KR" altLang="en-US" dirty="0" smtClean="0"/>
                  <a:t>은 여전히 </a:t>
                </a:r>
                <a:r>
                  <a:rPr lang="ko-KR" altLang="en-US" dirty="0" err="1" smtClean="0"/>
                  <a:t>헤시언</a:t>
                </a:r>
                <a:r>
                  <a:rPr lang="ko-KR" altLang="en-US" dirty="0" smtClean="0"/>
                  <a:t> 행렬을 포함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r>
                  <a:rPr lang="ko-KR" altLang="en-US" dirty="0" smtClean="0"/>
                  <a:t>켤레 </a:t>
                </a:r>
                <a:r>
                  <a:rPr lang="ko-KR" altLang="en-US" dirty="0" err="1" smtClean="0"/>
                  <a:t>그레이디언트</a:t>
                </a:r>
                <a:r>
                  <a:rPr lang="ko-KR" altLang="en-US" dirty="0" smtClean="0"/>
                  <a:t> 방법에서는 식 </a:t>
                </a:r>
                <a:r>
                  <a:rPr lang="en-US" altLang="ko-KR" dirty="0" smtClean="0"/>
                  <a:t>(5.41)</a:t>
                </a:r>
                <a:r>
                  <a:rPr lang="ko-KR" altLang="en-US" dirty="0" smtClean="0"/>
                  <a:t>로 대치하여 계산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𝐠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  <m:r>
                          <a:rPr lang="en-US" altLang="ko-KR" i="1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 smtClean="0"/>
                  <a:t>과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𝐠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 smtClean="0"/>
                  <a:t>는 </a:t>
                </a:r>
                <a:r>
                  <a:rPr lang="ko-KR" altLang="en-US" dirty="0" err="1" smtClean="0"/>
                  <a:t>그레이디언트로서</a:t>
                </a:r>
                <a:r>
                  <a:rPr lang="en-US" altLang="ko-KR" dirty="0" smtClean="0"/>
                  <a:t>, </a:t>
                </a:r>
                <a:r>
                  <a:rPr lang="ko-KR" altLang="en-US" dirty="0" err="1" smtClean="0"/>
                  <a:t>그레이디언트를</a:t>
                </a:r>
                <a:r>
                  <a:rPr lang="ko-KR" altLang="en-US" dirty="0" smtClean="0"/>
                  <a:t> 이용하여 </a:t>
                </a:r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차 미분 정보를 </a:t>
                </a:r>
                <a:r>
                  <a:rPr lang="ko-KR" altLang="en-US" dirty="0" err="1" smtClean="0"/>
                  <a:t>근사하는</a:t>
                </a:r>
                <a:r>
                  <a:rPr lang="ko-KR" altLang="en-US" dirty="0" smtClean="0"/>
                  <a:t> 셈</a:t>
                </a:r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b="1" dirty="0"/>
              </a:p>
              <a:p>
                <a:pPr lvl="1"/>
                <a:endParaRPr lang="en-US" altLang="ko-KR" b="1" dirty="0" smtClean="0"/>
              </a:p>
              <a:p>
                <a:pPr lvl="1"/>
                <a:endParaRPr lang="en-US" altLang="ko-KR" b="1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36" y="2060848"/>
            <a:ext cx="63246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42" y="3645024"/>
            <a:ext cx="7091947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270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5.6.2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켤레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그레이디언트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방법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43" y="887777"/>
            <a:ext cx="6159707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5569008"/>
            <a:ext cx="6624736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 smtClean="0"/>
              <a:t>식 </a:t>
            </a:r>
            <a:r>
              <a:rPr lang="en-US" altLang="ko-KR" sz="2000" dirty="0" smtClean="0"/>
              <a:t>(5.42)</a:t>
            </a:r>
            <a:r>
              <a:rPr lang="ko-KR" altLang="en-US" sz="2000" dirty="0" smtClean="0"/>
              <a:t>와 식 </a:t>
            </a:r>
            <a:r>
              <a:rPr lang="en-US" altLang="ko-KR" sz="2000" dirty="0" smtClean="0"/>
              <a:t>(5.43)</a:t>
            </a:r>
            <a:r>
              <a:rPr lang="ko-KR" altLang="en-US" sz="2000" dirty="0" smtClean="0"/>
              <a:t>은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차 함수를 가정하고 유도한 식임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라인 </a:t>
            </a:r>
            <a:r>
              <a:rPr lang="en-US" altLang="ko-KR" sz="2000" dirty="0" smtClean="0"/>
              <a:t>6</a:t>
            </a:r>
            <a:r>
              <a:rPr lang="ko-KR" altLang="en-US" sz="2000" dirty="0" smtClean="0"/>
              <a:t>은 이 때문에 발생하는 오차를 보정하는 역할</a:t>
            </a:r>
            <a:r>
              <a:rPr lang="en-US" altLang="ko-KR" sz="2000" dirty="0" smtClean="0"/>
              <a:t> </a:t>
            </a:r>
            <a:endParaRPr lang="ko-KR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2775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5.6.3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유사 뉴턴 방법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유사 뉴턴 방법의 기본 아이디어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헤시언</a:t>
            </a:r>
            <a:r>
              <a:rPr lang="ko-KR" altLang="en-US" dirty="0" smtClean="0"/>
              <a:t>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역행렬을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근사하는</a:t>
            </a:r>
            <a:r>
              <a:rPr lang="ko-KR" altLang="en-US" dirty="0" smtClean="0"/>
              <a:t> 행렬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ko-KR" altLang="en-US" dirty="0" smtClean="0"/>
              <a:t>을 사용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처음에 단위 행렬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ko-KR" altLang="en-US" dirty="0" smtClean="0"/>
              <a:t>로 시작하여 </a:t>
            </a:r>
            <a:r>
              <a:rPr lang="ko-KR" altLang="en-US" dirty="0" err="1" smtClean="0"/>
              <a:t>그레이디언트</a:t>
            </a:r>
            <a:r>
              <a:rPr lang="ko-KR" altLang="en-US" dirty="0" smtClean="0"/>
              <a:t> 정보를 이용하여 점점 개선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LFGS</a:t>
            </a:r>
            <a:r>
              <a:rPr lang="ko-KR" altLang="en-US" dirty="0" smtClean="0"/>
              <a:t>가 많이 사용됨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기계 학습에서는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ko-KR" altLang="en-US" dirty="0"/>
              <a:t>을 </a:t>
            </a:r>
            <a:r>
              <a:rPr lang="ko-KR" altLang="en-US" dirty="0" smtClean="0"/>
              <a:t>저장하는 메모리를 적게 쓰는 </a:t>
            </a:r>
            <a:r>
              <a:rPr lang="en-US" altLang="ko-KR" dirty="0" smtClean="0"/>
              <a:t>L-BFGS</a:t>
            </a:r>
            <a:r>
              <a:rPr lang="ko-KR" altLang="en-US" dirty="0" smtClean="0"/>
              <a:t>를 주로 사용함</a:t>
            </a:r>
            <a:endParaRPr lang="en-US" altLang="ko-KR" dirty="0" smtClean="0"/>
          </a:p>
          <a:p>
            <a:r>
              <a:rPr lang="ko-KR" altLang="en-US" dirty="0" smtClean="0"/>
              <a:t>기계 학습에서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미분 정보의 활용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현재 널리 활용되지는 않지만 연구 계속되고 있음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54" y="4463777"/>
            <a:ext cx="8069535" cy="1368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5543897"/>
            <a:ext cx="13335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475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5.1.2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교차 엔트로피 목적함수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교차 엔트로피 목적함수</a:t>
                </a:r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제구실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하는지 확인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𝑦</m:t>
                    </m:r>
                  </m:oMath>
                </a14:m>
                <a:r>
                  <a:rPr lang="ko-KR" altLang="en-US" dirty="0" smtClean="0"/>
                  <a:t>가 </a:t>
                </a:r>
                <a:r>
                  <a:rPr lang="en-US" altLang="ko-KR" dirty="0" smtClean="0"/>
                  <a:t>1,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𝑜</m:t>
                    </m:r>
                  </m:oMath>
                </a14:m>
                <a:r>
                  <a:rPr lang="ko-KR" altLang="en-US" dirty="0"/>
                  <a:t>가 </a:t>
                </a:r>
                <a:r>
                  <a:rPr lang="en-US" altLang="ko-KR" dirty="0" smtClean="0"/>
                  <a:t>0.98</a:t>
                </a:r>
                <a:r>
                  <a:rPr lang="ko-KR" altLang="en-US" dirty="0" smtClean="0"/>
                  <a:t>일 </a:t>
                </a:r>
                <a:r>
                  <a:rPr lang="ko-KR" altLang="en-US" dirty="0"/>
                  <a:t>때 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예측이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잘된 경우</a:t>
                </a:r>
                <a:r>
                  <a:rPr lang="en-US" altLang="ko-KR" dirty="0" smtClean="0"/>
                  <a:t>)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ko-KR" altLang="en-US" dirty="0" smtClean="0"/>
                  <a:t>오류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𝑒</m:t>
                    </m:r>
                    <m:r>
                      <a:rPr lang="en-US" altLang="ko-KR" b="0" i="1" smtClean="0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1 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0.98+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1−1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altLang="ko-KR" b="0" i="1" smtClean="0">
                                    <a:latin typeface="Cambria Math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smtClean="0">
                                        <a:latin typeface="Cambria Math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1−0.98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=0.0291</m:t>
                    </m:r>
                  </m:oMath>
                </a14:m>
                <a:r>
                  <a:rPr lang="ko-KR" altLang="en-US" dirty="0" smtClean="0"/>
                  <a:t>로서 낮은 값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𝑦</m:t>
                    </m:r>
                  </m:oMath>
                </a14:m>
                <a:r>
                  <a:rPr lang="ko-KR" altLang="en-US" dirty="0"/>
                  <a:t>가 </a:t>
                </a:r>
                <a:r>
                  <a:rPr lang="en-US" altLang="ko-KR" dirty="0"/>
                  <a:t>1,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𝑜</m:t>
                    </m:r>
                  </m:oMath>
                </a14:m>
                <a:r>
                  <a:rPr lang="ko-KR" altLang="en-US" dirty="0"/>
                  <a:t>가 </a:t>
                </a:r>
                <a:r>
                  <a:rPr lang="en-US" altLang="ko-KR" dirty="0" smtClean="0"/>
                  <a:t>0.0001</a:t>
                </a:r>
                <a:r>
                  <a:rPr lang="ko-KR" altLang="en-US" dirty="0" smtClean="0"/>
                  <a:t>일 </a:t>
                </a:r>
                <a:r>
                  <a:rPr lang="ko-KR" altLang="en-US" dirty="0"/>
                  <a:t>때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예측이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엉터리인 </a:t>
                </a:r>
                <a:r>
                  <a:rPr lang="ko-KR" altLang="en-US" dirty="0"/>
                  <a:t>경우</a:t>
                </a:r>
                <a:r>
                  <a:rPr lang="en-US" altLang="ko-KR" dirty="0"/>
                  <a:t>)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ko-KR" altLang="en-US" dirty="0"/>
                  <a:t>오류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𝑒</m:t>
                    </m:r>
                    <m:r>
                      <a:rPr lang="en-US" altLang="ko-K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1 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0.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0001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1−1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1−0.</m:t>
                                    </m:r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0001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13.2877</m:t>
                    </m:r>
                  </m:oMath>
                </a14:m>
                <a:r>
                  <a:rPr lang="ko-KR" altLang="en-US" dirty="0"/>
                  <a:t>로서 </a:t>
                </a:r>
                <a:r>
                  <a:rPr lang="ko-KR" altLang="en-US" dirty="0" smtClean="0"/>
                  <a:t>높은 값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7988771" cy="284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496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5.1.2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교차 엔트로피 목적함수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공정한 벌점을 부여하는지 확인 </a:t>
            </a:r>
            <a:r>
              <a:rPr lang="en-US" altLang="ko-KR" dirty="0" smtClean="0"/>
              <a:t>(MSE</a:t>
            </a:r>
            <a:r>
              <a:rPr lang="ko-KR" altLang="en-US" dirty="0" smtClean="0"/>
              <a:t>의 느린 학습 문제를 해결하나</a:t>
            </a:r>
            <a:r>
              <a:rPr lang="en-US" altLang="ko-KR" dirty="0" smtClean="0"/>
              <a:t>?)</a:t>
            </a:r>
          </a:p>
          <a:p>
            <a:pPr lvl="1"/>
            <a:r>
              <a:rPr lang="ko-KR" altLang="en-US" dirty="0" err="1" smtClean="0"/>
              <a:t>도함수를</a:t>
            </a:r>
            <a:r>
              <a:rPr lang="ko-KR" altLang="en-US" dirty="0" smtClean="0"/>
              <a:t> 구하면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 err="1" smtClean="0"/>
              <a:t>그레이디언트를</a:t>
            </a:r>
            <a:r>
              <a:rPr lang="ko-KR" altLang="en-US" dirty="0" smtClean="0"/>
              <a:t> 계산해 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오류가 더 큰 오른쪽에 더 큰 벌점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그레이디언트</a:t>
            </a:r>
            <a:r>
              <a:rPr lang="en-US" altLang="ko-KR" dirty="0" smtClean="0"/>
              <a:t>) </a:t>
            </a:r>
            <a:r>
              <a:rPr lang="ko-KR" altLang="en-US" dirty="0" smtClean="0"/>
              <a:t>부과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826493"/>
            <a:ext cx="2448272" cy="1833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16832"/>
            <a:ext cx="198120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454994"/>
            <a:ext cx="56197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3563888" y="2612156"/>
            <a:ext cx="792088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20" y="4293096"/>
            <a:ext cx="6016923" cy="2241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819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5956</TotalTime>
  <Words>3962</Words>
  <Application>Microsoft Office PowerPoint</Application>
  <PresentationFormat>화면 슬라이드 쇼(4:3)</PresentationFormat>
  <Paragraphs>1309</Paragraphs>
  <Slides>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9" baseType="lpstr">
      <vt:lpstr>굴림</vt:lpstr>
      <vt:lpstr>Arial</vt:lpstr>
      <vt:lpstr>맑은 고딕</vt:lpstr>
      <vt:lpstr>Wingdings</vt:lpstr>
      <vt:lpstr>HY견고딕</vt:lpstr>
      <vt:lpstr>Cambria Math</vt:lpstr>
      <vt:lpstr>나눔손글씨 펜</vt:lpstr>
      <vt:lpstr>Times New Roman</vt:lpstr>
      <vt:lpstr>아리따M</vt:lpstr>
      <vt:lpstr>Tahoma</vt:lpstr>
      <vt:lpstr>1_Office 테마</vt:lpstr>
      <vt:lpstr>5장. 딥러닝 최적화</vt:lpstr>
      <vt:lpstr>PREVIEW</vt:lpstr>
      <vt:lpstr>PowerPoint 프레젠테이션</vt:lpstr>
      <vt:lpstr>5.1 목적함수: 교차 엔트로피와 로그우도</vt:lpstr>
      <vt:lpstr>5.1.1 평균제곱 오차 다시 생각하기</vt:lpstr>
      <vt:lpstr>5.1.1 평균제곱 오차 다시 생각하기</vt:lpstr>
      <vt:lpstr>5.1.2 교차 엔트로피 목적함수</vt:lpstr>
      <vt:lpstr>5.1.2 교차 엔트로피 목적함수</vt:lpstr>
      <vt:lpstr>5.1.2 교차 엔트로피 목적함수</vt:lpstr>
      <vt:lpstr>5.1.2 교차 엔트로피 목적함수</vt:lpstr>
      <vt:lpstr>5.1.3 softmax 활성함수와 로그우도 목적함수</vt:lpstr>
      <vt:lpstr>5.1.3 softmax 활성함수와 로그우도 목적함수</vt:lpstr>
      <vt:lpstr>5.2 성능 향상을 위한 요령</vt:lpstr>
      <vt:lpstr>5.2 성능 향상을 위한 요령</vt:lpstr>
      <vt:lpstr>5.2.1 데이터 전처리 </vt:lpstr>
      <vt:lpstr>5.2.1 데이터 전처리 </vt:lpstr>
      <vt:lpstr>5.2.1 데이터 전처리 </vt:lpstr>
      <vt:lpstr>5.2.1 데이터 전처리 </vt:lpstr>
      <vt:lpstr>5.2.2 가중치 초기화 </vt:lpstr>
      <vt:lpstr>5.2.2 가중치 초기화 </vt:lpstr>
      <vt:lpstr>5.2.2 가중치 초기화 </vt:lpstr>
      <vt:lpstr>5.2.3 모멘텀 </vt:lpstr>
      <vt:lpstr>5.2.3 모멘텀 </vt:lpstr>
      <vt:lpstr>5.2.3 모멘텀 </vt:lpstr>
      <vt:lpstr>5.2.4 적응적 학습률 </vt:lpstr>
      <vt:lpstr>5.2.4 적응적 학습률 </vt:lpstr>
      <vt:lpstr>5.2.4 적응적 학습률 </vt:lpstr>
      <vt:lpstr>5.2.4 적응적 학습률 </vt:lpstr>
      <vt:lpstr>5.2.4 적응적 학습률 </vt:lpstr>
      <vt:lpstr>5.2.5 활성 함수 </vt:lpstr>
      <vt:lpstr>5.2.5 활성 함수 </vt:lpstr>
      <vt:lpstr>5.2.6 배치 정규화 </vt:lpstr>
      <vt:lpstr>5.2.6 배치 정규화 </vt:lpstr>
      <vt:lpstr>5.2.6 배치 정규화 </vt:lpstr>
      <vt:lpstr>5.2.6 배치 정규화 </vt:lpstr>
      <vt:lpstr>5.2.6 배치 정규화 </vt:lpstr>
      <vt:lpstr>5.3 규제의 필요성과 원리</vt:lpstr>
      <vt:lpstr>5.3.1 과잉적합에 빠지는 이유와 과잉적합을 피하는 전략</vt:lpstr>
      <vt:lpstr>5.3.2 규제의 정의</vt:lpstr>
      <vt:lpstr>5.3.2 규제의 정의</vt:lpstr>
      <vt:lpstr>5.4 규제 기법</vt:lpstr>
      <vt:lpstr>5.4.1 가중치 벌칙</vt:lpstr>
      <vt:lpstr>5.4.1 가중치 벌칙</vt:lpstr>
      <vt:lpstr>5.4.1 가중치 벌칙</vt:lpstr>
      <vt:lpstr>5.4.1 가중치 벌칙</vt:lpstr>
      <vt:lpstr>5.4.1 가중치 벌칙</vt:lpstr>
      <vt:lpstr>5.4.1 가중치 벌칙</vt:lpstr>
      <vt:lpstr>5.4.1 가중치 벌칙</vt:lpstr>
      <vt:lpstr>5.4.1 가중치 벌칙</vt:lpstr>
      <vt:lpstr>5.4.1 가중치 벌칙</vt:lpstr>
      <vt:lpstr>5.4.1 가중치 벌칙</vt:lpstr>
      <vt:lpstr>5.4.2 조기 멈춤</vt:lpstr>
      <vt:lpstr>5.4.2 조기 멈춤</vt:lpstr>
      <vt:lpstr>5.4.2 조기 멈춤</vt:lpstr>
      <vt:lpstr>5.4.3 데이터 확대</vt:lpstr>
      <vt:lpstr>5.4.3 데이터 확대</vt:lpstr>
      <vt:lpstr>5.4.3 데이터 확대</vt:lpstr>
      <vt:lpstr>5.4.3 데이터 확대</vt:lpstr>
      <vt:lpstr>5.4.4 드롭아웃</vt:lpstr>
      <vt:lpstr>5.4.4 드롭아웃</vt:lpstr>
      <vt:lpstr>5.4.4 드롭아웃</vt:lpstr>
      <vt:lpstr>5.4.4 드롭아웃</vt:lpstr>
      <vt:lpstr>5.4.5 앙상블 기법</vt:lpstr>
      <vt:lpstr>5.5 하이퍼 매개변수 최적화</vt:lpstr>
      <vt:lpstr>5.5 하이퍼 매개변수 최적화</vt:lpstr>
      <vt:lpstr>5.5 하이퍼 매개변수 최적화</vt:lpstr>
      <vt:lpstr>5.5 하이퍼 매개변수 최적화</vt:lpstr>
      <vt:lpstr>5.6 2차 미분을 이용한 방법</vt:lpstr>
      <vt:lpstr>5.6 2차 미분을 이용한 최적화</vt:lpstr>
      <vt:lpstr>5.6 2차 미분을 이용한 최적화</vt:lpstr>
      <vt:lpstr>5.6.1 뉴턴 방법</vt:lpstr>
      <vt:lpstr>5.6.1 뉴턴 방법</vt:lpstr>
      <vt:lpstr>5.6.1 뉴턴 방법</vt:lpstr>
      <vt:lpstr>5.6.1 뉴턴 방법</vt:lpstr>
      <vt:lpstr>5.6.2 켤레 그레이디언트 방법</vt:lpstr>
      <vt:lpstr>5.6.2 켤레 그레이디언트 방법</vt:lpstr>
      <vt:lpstr>5.6.2 켤레 그레이디언트 방법</vt:lpstr>
      <vt:lpstr>5.6.3 유사 뉴턴 방법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Kang Eun Hee</cp:lastModifiedBy>
  <cp:revision>549</cp:revision>
  <dcterms:created xsi:type="dcterms:W3CDTF">2006-10-05T04:04:58Z</dcterms:created>
  <dcterms:modified xsi:type="dcterms:W3CDTF">2018-01-29T02:10:46Z</dcterms:modified>
</cp:coreProperties>
</file>